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63" r:id="rId2"/>
    <p:sldId id="290" r:id="rId3"/>
    <p:sldId id="338" r:id="rId4"/>
    <p:sldId id="313" r:id="rId5"/>
    <p:sldId id="320" r:id="rId6"/>
    <p:sldId id="335" r:id="rId7"/>
    <p:sldId id="321" r:id="rId8"/>
    <p:sldId id="317" r:id="rId9"/>
    <p:sldId id="336" r:id="rId10"/>
    <p:sldId id="337" r:id="rId11"/>
    <p:sldId id="323" r:id="rId12"/>
    <p:sldId id="324" r:id="rId13"/>
    <p:sldId id="327" r:id="rId14"/>
    <p:sldId id="298" r:id="rId15"/>
    <p:sldId id="328" r:id="rId16"/>
    <p:sldId id="326" r:id="rId17"/>
    <p:sldId id="325" r:id="rId18"/>
    <p:sldId id="329" r:id="rId19"/>
    <p:sldId id="316" r:id="rId20"/>
    <p:sldId id="330" r:id="rId21"/>
    <p:sldId id="332" r:id="rId22"/>
    <p:sldId id="334" r:id="rId23"/>
    <p:sldId id="289" r:id="rId24"/>
    <p:sldId id="288" r:id="rId2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39" autoAdjust="0"/>
    <p:restoredTop sz="95084" autoAdjust="0"/>
  </p:normalViewPr>
  <p:slideViewPr>
    <p:cSldViewPr snapToGrid="0" snapToObjects="1">
      <p:cViewPr varScale="1">
        <p:scale>
          <a:sx n="107" d="100"/>
          <a:sy n="107" d="100"/>
        </p:scale>
        <p:origin x="1248" y="160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3" d="100"/>
        <a:sy n="14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Workbook3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479651185902059"/>
          <c:y val="0.100085985607397"/>
          <c:w val="0.74865463747162"/>
          <c:h val="0.6779614052865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Sheet1!$B$5</c:f>
              <c:strCache>
                <c:ptCount val="1"/>
                <c:pt idx="0">
                  <c:v>No Involvement of family at first contact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Sheet1!$C$4:$E$4</c:f>
              <c:strCache>
                <c:ptCount val="3"/>
                <c:pt idx="0">
                  <c:v>All Causes</c:v>
                </c:pt>
                <c:pt idx="1">
                  <c:v>Natural Causes</c:v>
                </c:pt>
                <c:pt idx="2">
                  <c:v>Unnatural Causes</c:v>
                </c:pt>
              </c:strCache>
            </c:strRef>
          </c:cat>
          <c:val>
            <c:numRef>
              <c:f>Sheet1!$C$5:$E$5</c:f>
              <c:numCache>
                <c:formatCode>General</c:formatCode>
                <c:ptCount val="3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</c:numCache>
            </c:numRef>
          </c:val>
        </c:ser>
        <c:ser>
          <c:idx val="1"/>
          <c:order val="1"/>
          <c:tx>
            <c:strRef>
              <c:f>Sheet1!$B$6</c:f>
              <c:strCache>
                <c:ptCount val="1"/>
                <c:pt idx="0">
                  <c:v>Limited Involvement of family at first contact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Sheet1!$C$4:$E$4</c:f>
              <c:strCache>
                <c:ptCount val="3"/>
                <c:pt idx="0">
                  <c:v>All Causes</c:v>
                </c:pt>
                <c:pt idx="1">
                  <c:v>Natural Causes</c:v>
                </c:pt>
                <c:pt idx="2">
                  <c:v>Unnatural Causes</c:v>
                </c:pt>
              </c:strCache>
            </c:strRef>
          </c:cat>
          <c:val>
            <c:numRef>
              <c:f>Sheet1!$C$6:$E$6</c:f>
              <c:numCache>
                <c:formatCode>General</c:formatCode>
                <c:ptCount val="3"/>
                <c:pt idx="0">
                  <c:v>0.9</c:v>
                </c:pt>
                <c:pt idx="1">
                  <c:v>0.85</c:v>
                </c:pt>
                <c:pt idx="2">
                  <c:v>0.9</c:v>
                </c:pt>
              </c:numCache>
            </c:numRef>
          </c:val>
        </c:ser>
        <c:ser>
          <c:idx val="2"/>
          <c:order val="2"/>
          <c:tx>
            <c:strRef>
              <c:f>Sheet1!$B$7</c:f>
              <c:strCache>
                <c:ptCount val="1"/>
                <c:pt idx="0">
                  <c:v>Full Involvement of family at first contact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Sheet1!$C$4:$E$4</c:f>
              <c:strCache>
                <c:ptCount val="3"/>
                <c:pt idx="0">
                  <c:v>All Causes</c:v>
                </c:pt>
                <c:pt idx="1">
                  <c:v>Natural Causes</c:v>
                </c:pt>
                <c:pt idx="2">
                  <c:v>Unnatural Causes</c:v>
                </c:pt>
              </c:strCache>
            </c:strRef>
          </c:cat>
          <c:val>
            <c:numRef>
              <c:f>Sheet1!$C$7:$E$7</c:f>
              <c:numCache>
                <c:formatCode>General</c:formatCode>
                <c:ptCount val="3"/>
                <c:pt idx="0">
                  <c:v>0.5</c:v>
                </c:pt>
                <c:pt idx="1">
                  <c:v>0.7</c:v>
                </c:pt>
                <c:pt idx="2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20045136"/>
        <c:axId val="2120047920"/>
      </c:barChart>
      <c:catAx>
        <c:axId val="2120045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0047920"/>
        <c:crosses val="autoZero"/>
        <c:auto val="1"/>
        <c:lblAlgn val="ctr"/>
        <c:lblOffset val="100"/>
        <c:noMultiLvlLbl val="0"/>
      </c:catAx>
      <c:valAx>
        <c:axId val="2120047920"/>
        <c:scaling>
          <c:orientation val="minMax"/>
          <c:max val="1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0045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562627417887512"/>
          <c:y val="0.90048878447684"/>
          <c:w val="0.867289365099737"/>
          <c:h val="0.09674146589980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4036068267771"/>
          <c:y val="0.0510532480777451"/>
          <c:w val="0.666116483121022"/>
          <c:h val="0.8205808820687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</c:v>
                </c:pt>
              </c:strCache>
            </c:strRef>
          </c:tx>
          <c:spPr>
            <a:solidFill>
              <a:srgbClr val="CE1233"/>
            </a:solidFill>
          </c:spPr>
          <c:invertIfNegative val="0"/>
          <c:cat>
            <c:strRef>
              <c:f>Sheet1!$A$2:$A$3</c:f>
              <c:strCache>
                <c:ptCount val="2"/>
                <c:pt idx="0">
                  <c:v>Standard Care</c:v>
                </c:pt>
                <c:pt idx="1">
                  <c:v>FI Group</c:v>
                </c:pt>
              </c:strCache>
            </c:strRef>
          </c:cat>
          <c:val>
            <c:numRef>
              <c:f>Sheet1!$B$2:$B$3</c:f>
              <c:numCache>
                <c:formatCode>0.0%</c:formatCode>
                <c:ptCount val="2"/>
                <c:pt idx="0">
                  <c:v>0.289</c:v>
                </c:pt>
                <c:pt idx="1">
                  <c:v>0.145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100"/>
        <c:axId val="2118768048"/>
        <c:axId val="2118770960"/>
      </c:barChart>
      <c:catAx>
        <c:axId val="21187680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2118770960"/>
        <c:crosses val="autoZero"/>
        <c:auto val="1"/>
        <c:lblAlgn val="ctr"/>
        <c:lblOffset val="100"/>
        <c:noMultiLvlLbl val="0"/>
      </c:catAx>
      <c:valAx>
        <c:axId val="2118770960"/>
        <c:scaling>
          <c:orientation val="minMax"/>
        </c:scaling>
        <c:delete val="0"/>
        <c:axPos val="l"/>
        <c:majorGridlines>
          <c:spPr>
            <a:ln>
              <a:prstDash val="dash"/>
            </a:ln>
          </c:spPr>
        </c:majorGridlines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2118768048"/>
        <c:crosses val="autoZero"/>
        <c:crossBetween val="between"/>
      </c:valAx>
      <c:spPr>
        <a:ln w="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211808986902"/>
          <c:y val="0.0550358099447808"/>
          <c:w val="0.733687262813838"/>
          <c:h val="0.80658496299000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</c:v>
                </c:pt>
              </c:strCache>
            </c:strRef>
          </c:tx>
          <c:spPr>
            <a:solidFill>
              <a:srgbClr val="EEAD25"/>
            </a:solidFill>
          </c:spPr>
          <c:invertIfNegative val="0"/>
          <c:cat>
            <c:strRef>
              <c:f>Sheet1!$A$2:$A$3</c:f>
              <c:strCache>
                <c:ptCount val="2"/>
                <c:pt idx="0">
                  <c:v>Standard care</c:v>
                </c:pt>
                <c:pt idx="1">
                  <c:v>FI group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>
                  <c:v>46.0</c:v>
                </c:pt>
                <c:pt idx="1">
                  <c:v>18.0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100"/>
        <c:axId val="2121864960"/>
        <c:axId val="2121867872"/>
      </c:barChart>
      <c:catAx>
        <c:axId val="21218649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2121867872"/>
        <c:crosses val="autoZero"/>
        <c:auto val="1"/>
        <c:lblAlgn val="ctr"/>
        <c:lblOffset val="100"/>
        <c:noMultiLvlLbl val="0"/>
      </c:catAx>
      <c:valAx>
        <c:axId val="2121867872"/>
        <c:scaling>
          <c:orientation val="minMax"/>
        </c:scaling>
        <c:delete val="0"/>
        <c:axPos val="l"/>
        <c:majorGridlines>
          <c:spPr>
            <a:ln>
              <a:prstDash val="dash"/>
            </a:ln>
          </c:spPr>
        </c:majorGridlines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2121864960"/>
        <c:crosses val="autoZero"/>
        <c:crossBetween val="between"/>
      </c:valAx>
      <c:spPr>
        <a:ln w="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</c:v>
                </c:pt>
              </c:strCache>
            </c:strRef>
          </c:tx>
          <c:spPr>
            <a:solidFill>
              <a:srgbClr val="CE1233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EEAD25"/>
              </a:solidFill>
            </c:spPr>
          </c:dPt>
          <c:cat>
            <c:strRef>
              <c:f>Sheet1!$A$2:$A$3</c:f>
              <c:strCache>
                <c:ptCount val="2"/>
                <c:pt idx="0">
                  <c:v>Current Services</c:v>
                </c:pt>
                <c:pt idx="1">
                  <c:v>Healios</c:v>
                </c:pt>
              </c:strCache>
            </c:strRef>
          </c:cat>
          <c:val>
            <c:numRef>
              <c:f>Sheet1!$B$2:$B$3</c:f>
              <c:numCache>
                <c:formatCode>_-* #,##0_-;\-* #,##0_-;_-* "-"??_-;_-@_-</c:formatCode>
                <c:ptCount val="2"/>
                <c:pt idx="0">
                  <c:v>294000.0</c:v>
                </c:pt>
                <c:pt idx="1">
                  <c:v>150000.0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100"/>
        <c:axId val="2121960336"/>
        <c:axId val="2121963248"/>
      </c:barChart>
      <c:catAx>
        <c:axId val="21219603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21963248"/>
        <c:crosses val="autoZero"/>
        <c:auto val="1"/>
        <c:lblAlgn val="ctr"/>
        <c:lblOffset val="100"/>
        <c:noMultiLvlLbl val="0"/>
      </c:catAx>
      <c:valAx>
        <c:axId val="2121963248"/>
        <c:scaling>
          <c:orientation val="minMax"/>
        </c:scaling>
        <c:delete val="0"/>
        <c:axPos val="l"/>
        <c:majorGridlines>
          <c:spPr>
            <a:ln>
              <a:prstDash val="dash"/>
            </a:ln>
          </c:spPr>
        </c:majorGridlines>
        <c:numFmt formatCode="_-* #,##0_-;\-* #,##0_-;_-* &quot;-&quot;??_-;_-@_-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121960336"/>
        <c:crosses val="autoZero"/>
        <c:crossBetween val="between"/>
      </c:valAx>
      <c:spPr>
        <a:ln w="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720382505220701"/>
          <c:y val="0.0"/>
          <c:w val="0.85592349895586"/>
          <c:h val="0.8179164498425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Delivering FI</c:v>
                </c:pt>
              </c:strCache>
            </c:strRef>
          </c:tx>
          <c:spPr>
            <a:solidFill>
              <a:srgbClr val="05666B"/>
            </a:solidFill>
            <a:ln>
              <a:solidFill>
                <a:srgbClr val="05666B"/>
              </a:solidFill>
            </a:ln>
          </c:spPr>
          <c:invertIfNegative val="0"/>
          <c:dLbls>
            <c:delete val="1"/>
          </c:dLbls>
          <c:cat>
            <c:strRef>
              <c:f>Sheet1!$A$2</c:f>
              <c:strCache>
                <c:ptCount val="1"/>
                <c:pt idx="0">
                  <c:v>Working days required by NHS treatment team to deliver 240 sessions</c:v>
                </c:pt>
              </c:strCache>
            </c:strRef>
          </c:cat>
          <c:val>
            <c:numRef>
              <c:f>Sheet1!$B$2</c:f>
              <c:numCache>
                <c:formatCode>_-* #,##0_-;\-* #,##0_-;_-* "-"??_-;_-@_-</c:formatCode>
                <c:ptCount val="1"/>
                <c:pt idx="0">
                  <c:v>150.0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Travel Time</c:v>
                </c:pt>
              </c:strCache>
            </c:strRef>
          </c:tx>
          <c:spPr>
            <a:solidFill>
              <a:srgbClr val="EEAD25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EEAD25"/>
              </a:solidFill>
              <a:ln w="12700" cmpd="sng">
                <a:noFill/>
              </a:ln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b="1" dirty="0" smtClean="0"/>
                      <a:t>68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Working days required by NHS treatment team to deliver 240 sessions</c:v>
                </c:pt>
              </c:strCache>
            </c:strRef>
          </c:cat>
          <c:val>
            <c:numRef>
              <c:f>Sheet1!$C$2</c:f>
              <c:numCache>
                <c:formatCode>_-* #,##0_-;\-* #,##0_-;_-* "-"??_-;_-@_-</c:formatCode>
                <c:ptCount val="1"/>
                <c:pt idx="0">
                  <c:v>68.0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Admin Time</c:v>
                </c:pt>
              </c:strCache>
            </c:strRef>
          </c:tx>
          <c:spPr>
            <a:solidFill>
              <a:srgbClr val="424042"/>
            </a:solidFill>
            <a:ln>
              <a:solidFill>
                <a:srgbClr val="424042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</c:f>
              <c:strCache>
                <c:ptCount val="1"/>
                <c:pt idx="0">
                  <c:v>Working days required by NHS treatment team to deliver 240 sessions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75.0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overlap val="100"/>
        <c:axId val="2121994656"/>
        <c:axId val="2121846512"/>
      </c:barChart>
      <c:catAx>
        <c:axId val="21219946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 b="0">
                <a:solidFill>
                  <a:schemeClr val="tx1"/>
                </a:solidFill>
              </a:defRPr>
            </a:pPr>
            <a:endParaRPr lang="en-US"/>
          </a:p>
        </c:txPr>
        <c:crossAx val="2121846512"/>
        <c:crosses val="autoZero"/>
        <c:auto val="1"/>
        <c:lblAlgn val="ctr"/>
        <c:lblOffset val="100"/>
        <c:noMultiLvlLbl val="0"/>
      </c:catAx>
      <c:valAx>
        <c:axId val="212184651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1219946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0.49107</cdr:x>
      <cdr:y>0.75977</cdr:y>
    </cdr:from>
    <cdr:to>
      <cdr:x>0.62697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04211" y="318724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68A14-5E39-F64D-81EF-77DB534CB8DA}" type="datetimeFigureOut">
              <a:rPr lang="en-US" smtClean="0"/>
              <a:t>5/3/16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974D2-02A0-D848-B24B-F2032C37C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796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6F4004-D7B1-3041-B650-72085B4AA5D8}" type="datetimeFigureOut">
              <a:rPr lang="en-US" smtClean="0"/>
              <a:t>5/3/16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012AB-5D2F-AF47-9576-ED25F2B69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700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DA412-2E61-F745-B778-1A10FDC29DE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970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Healios</a:t>
            </a:r>
            <a:r>
              <a:rPr lang="en-US" baseline="0" dirty="0" smtClean="0"/>
              <a:t> provides assured quality through clinical team delivering sessions within a set framework built on evidenced based BFT model. Consistent supervision and quality checks through our 5 tier quality control approach: </a:t>
            </a:r>
          </a:p>
          <a:p>
            <a:r>
              <a:rPr lang="en-US" baseline="0" dirty="0" smtClean="0"/>
              <a:t>1) All sessions are recorded so able to trace back if required</a:t>
            </a:r>
          </a:p>
          <a:p>
            <a:r>
              <a:rPr lang="en-US" baseline="0" dirty="0" smtClean="0"/>
              <a:t>2) Ongoing training &amp; development through written test &amp; psychiatrist led teaching</a:t>
            </a:r>
          </a:p>
          <a:p>
            <a:r>
              <a:rPr lang="en-US" baseline="0" dirty="0" smtClean="0"/>
              <a:t>3) Self reflect and review against Healios Manual Rating scale</a:t>
            </a:r>
          </a:p>
          <a:p>
            <a:r>
              <a:rPr lang="en-US" baseline="0" dirty="0" smtClean="0"/>
              <a:t>4) Random sample of sessions marked by team leader weekly</a:t>
            </a:r>
          </a:p>
          <a:p>
            <a:r>
              <a:rPr lang="en-US" baseline="0" dirty="0" smtClean="0"/>
              <a:t>5) Random sample of sessions marked by Head of Clinical who marks for Oxford and was part of </a:t>
            </a:r>
            <a:r>
              <a:rPr lang="en-US" baseline="0" dirty="0" err="1" smtClean="0"/>
              <a:t>DoH</a:t>
            </a:r>
            <a:r>
              <a:rPr lang="en-US" baseline="0" dirty="0" smtClean="0"/>
              <a:t> task force</a:t>
            </a:r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6012AB-5D2F-AF47-9576-ED25F2B692D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18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creen shot 2015-09-20 at 2.13.11 P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09" y="903480"/>
            <a:ext cx="9996011" cy="6148754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-90009" y="672495"/>
            <a:ext cx="9996011" cy="1519113"/>
          </a:xfrm>
          <a:prstGeom prst="rect">
            <a:avLst/>
          </a:prstGeom>
          <a:solidFill>
            <a:schemeClr val="lt1">
              <a:alpha val="62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Rectangle 18"/>
          <p:cNvSpPr/>
          <p:nvPr userDrawn="1"/>
        </p:nvSpPr>
        <p:spPr>
          <a:xfrm>
            <a:off x="-90009" y="-72744"/>
            <a:ext cx="9996011" cy="167521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 descr="HealiosLOGO300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934" y="140663"/>
            <a:ext cx="3288134" cy="126591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90010" y="4591337"/>
            <a:ext cx="8962495" cy="2051447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440" y="4693467"/>
            <a:ext cx="8420100" cy="1470025"/>
          </a:xfrm>
          <a:ln>
            <a:noFill/>
          </a:ln>
        </p:spPr>
        <p:txBody>
          <a:bodyPr>
            <a:normAutofit/>
          </a:bodyPr>
          <a:lstStyle>
            <a:lvl1pPr algn="l"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851650" y="1663531"/>
            <a:ext cx="7020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err="1" smtClean="0">
                <a:solidFill>
                  <a:schemeClr val="tx1"/>
                </a:solidFill>
                <a:latin typeface="+mn-lt"/>
                <a:cs typeface="Century Gothic"/>
              </a:rPr>
              <a:t>Healios</a:t>
            </a:r>
            <a:r>
              <a:rPr lang="en-US" sz="1600" b="0" dirty="0" smtClean="0">
                <a:solidFill>
                  <a:schemeClr val="tx1"/>
                </a:solidFill>
                <a:latin typeface="+mn-lt"/>
                <a:cs typeface="Century Gothic"/>
              </a:rPr>
              <a:t> </a:t>
            </a:r>
            <a:r>
              <a:rPr lang="en-US" sz="1600" dirty="0" smtClean="0">
                <a:latin typeface="+mn-lt"/>
                <a:cs typeface="Century Gothic"/>
              </a:rPr>
              <a:t>changes the lives</a:t>
            </a:r>
            <a:r>
              <a:rPr lang="en-US" sz="1600" baseline="0" dirty="0" smtClean="0">
                <a:latin typeface="+mn-lt"/>
                <a:cs typeface="Century Gothic"/>
              </a:rPr>
              <a:t> of those affected by disabling illnesses</a:t>
            </a:r>
            <a:endParaRPr lang="en-US" sz="1600" dirty="0">
              <a:latin typeface="+mn-lt"/>
              <a:cs typeface="Century Gothic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1912" y="6329366"/>
            <a:ext cx="2380192" cy="23177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198" indent="0">
              <a:buNone/>
              <a:defRPr sz="1200">
                <a:solidFill>
                  <a:schemeClr val="bg1"/>
                </a:solidFill>
              </a:defRPr>
            </a:lvl2pPr>
            <a:lvl3pPr marL="914395" indent="0">
              <a:buNone/>
              <a:defRPr sz="1200">
                <a:solidFill>
                  <a:schemeClr val="bg1"/>
                </a:solidFill>
              </a:defRPr>
            </a:lvl3pPr>
            <a:lvl4pPr marL="1371592" indent="0">
              <a:buNone/>
              <a:defRPr sz="1200">
                <a:solidFill>
                  <a:schemeClr val="bg1"/>
                </a:solidFill>
              </a:defRPr>
            </a:lvl4pPr>
            <a:lvl5pPr marL="1828789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00 Month year</a:t>
            </a:r>
          </a:p>
        </p:txBody>
      </p:sp>
    </p:spTree>
    <p:extLst>
      <p:ext uri="{BB962C8B-B14F-4D97-AF65-F5344CB8AC3E}">
        <p14:creationId xmlns:p14="http://schemas.microsoft.com/office/powerpoint/2010/main" val="2633220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1435103"/>
            <a:ext cx="5537729" cy="46910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8" indent="0">
              <a:buNone/>
              <a:defRPr sz="1200"/>
            </a:lvl2pPr>
            <a:lvl3pPr marL="914395" indent="0">
              <a:buNone/>
              <a:defRPr sz="1000"/>
            </a:lvl3pPr>
            <a:lvl4pPr marL="1371592" indent="0">
              <a:buNone/>
              <a:defRPr sz="900"/>
            </a:lvl4pPr>
            <a:lvl5pPr marL="1828789" indent="0">
              <a:buNone/>
              <a:defRPr sz="900"/>
            </a:lvl5pPr>
            <a:lvl6pPr marL="2285987" indent="0">
              <a:buNone/>
              <a:defRPr sz="900"/>
            </a:lvl6pPr>
            <a:lvl7pPr marL="2743185" indent="0">
              <a:buNone/>
              <a:defRPr sz="900"/>
            </a:lvl7pPr>
            <a:lvl8pPr marL="3200381" indent="0">
              <a:buNone/>
              <a:defRPr sz="900"/>
            </a:lvl8pPr>
            <a:lvl9pPr marL="3657579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0245" y="6356353"/>
            <a:ext cx="410457" cy="365125"/>
          </a:xfrm>
          <a:prstGeom prst="rect">
            <a:avLst/>
          </a:prstGeom>
          <a:solidFill>
            <a:srgbClr val="FFFFFF"/>
          </a:solidFill>
        </p:spPr>
        <p:txBody>
          <a:bodyPr anchor="b"/>
          <a:lstStyle>
            <a:lvl1pPr>
              <a:lnSpc>
                <a:spcPct val="50000"/>
              </a:lnSpc>
              <a:defRPr sz="1000">
                <a:solidFill>
                  <a:schemeClr val="accent2"/>
                </a:solidFill>
              </a:defRPr>
            </a:lvl1pPr>
          </a:lstStyle>
          <a:p>
            <a:fld id="{C2235898-93EF-D743-8F8B-F7706A13D3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495301" y="262770"/>
            <a:ext cx="9410700" cy="789495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gradFill flip="none" rotWithShape="1">
              <a:gsLst>
                <a:gs pos="0">
                  <a:schemeClr val="accent2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495302" y="262771"/>
            <a:ext cx="7923917" cy="7894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Click to edit Master title style</a:t>
            </a:r>
            <a:endParaRPr lang="en-US" sz="2400" dirty="0"/>
          </a:p>
        </p:txBody>
      </p:sp>
      <p:pic>
        <p:nvPicPr>
          <p:cNvPr id="8" name="Picture 7" descr="Screen shot 2015-09-27 at 11.34.50 AM.png"/>
          <p:cNvPicPr>
            <a:picLocks noChangeAspect="1"/>
          </p:cNvPicPr>
          <p:nvPr userDrawn="1"/>
        </p:nvPicPr>
        <p:blipFill rotWithShape="1">
          <a:blip r:embed="rId2">
            <a:alphaModFix amt="7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40" t="10145" b="9049"/>
          <a:stretch/>
        </p:blipFill>
        <p:spPr>
          <a:xfrm>
            <a:off x="0" y="6350033"/>
            <a:ext cx="905701" cy="37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55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5-09-20 at 2.13.11 PM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2"/>
          <a:stretch/>
        </p:blipFill>
        <p:spPr>
          <a:xfrm>
            <a:off x="0" y="22280"/>
            <a:ext cx="9996012" cy="6858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11141"/>
            <a:ext cx="9996012" cy="6846860"/>
          </a:xfrm>
          <a:prstGeom prst="rect">
            <a:avLst/>
          </a:prstGeom>
          <a:solidFill>
            <a:schemeClr val="lt1">
              <a:alpha val="62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 userDrawn="1"/>
        </p:nvSpPr>
        <p:spPr>
          <a:xfrm>
            <a:off x="0" y="4411400"/>
            <a:ext cx="9996012" cy="223494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543454" y="463987"/>
            <a:ext cx="8915400" cy="7260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lnSpc>
                <a:spcPct val="50000"/>
              </a:lnSpc>
              <a:spcBef>
                <a:spcPct val="0"/>
              </a:spcBef>
              <a:buNone/>
              <a:defRPr sz="2400" b="1" i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0" i="0" dirty="0" smtClean="0">
                <a:solidFill>
                  <a:schemeClr val="bg2"/>
                </a:solidFill>
              </a:rPr>
              <a:t>Thank you</a:t>
            </a:r>
            <a:endParaRPr lang="en-US" sz="3600" b="0" i="0" dirty="0">
              <a:solidFill>
                <a:schemeClr val="bg2"/>
              </a:solidFill>
            </a:endParaRPr>
          </a:p>
        </p:txBody>
      </p:sp>
      <p:pic>
        <p:nvPicPr>
          <p:cNvPr id="9" name="Picture 8" descr="HealiosLOGO300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79" y="4758132"/>
            <a:ext cx="3288134" cy="1265917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285495" y="4971123"/>
            <a:ext cx="4173361" cy="1410107"/>
          </a:xfrm>
        </p:spPr>
        <p:txBody>
          <a:bodyPr anchor="b">
            <a:noAutofit/>
          </a:bodyPr>
          <a:lstStyle>
            <a:lvl1pPr marL="0" indent="0" algn="r">
              <a:buNone/>
              <a:defRPr sz="1100" i="1"/>
            </a:lvl1pPr>
          </a:lstStyle>
          <a:p>
            <a:pPr lvl="0"/>
            <a:r>
              <a:rPr lang="en-US" dirty="0" smtClean="0"/>
              <a:t>Rich to enter copyright info.</a:t>
            </a:r>
            <a:br>
              <a:rPr lang="en-US" dirty="0" smtClean="0"/>
            </a:br>
            <a:r>
              <a:rPr lang="it-IT" dirty="0" err="1" smtClean="0"/>
              <a:t>Lorem</a:t>
            </a:r>
            <a:r>
              <a:rPr lang="it-IT" dirty="0" smtClean="0"/>
              <a:t> </a:t>
            </a:r>
            <a:r>
              <a:rPr lang="it-IT" dirty="0" err="1" smtClean="0"/>
              <a:t>ipsum</a:t>
            </a:r>
            <a:r>
              <a:rPr lang="it-IT" dirty="0" smtClean="0"/>
              <a:t> </a:t>
            </a:r>
            <a:r>
              <a:rPr lang="it-IT" dirty="0" err="1" smtClean="0"/>
              <a:t>dolor</a:t>
            </a:r>
            <a:r>
              <a:rPr lang="it-IT" dirty="0" smtClean="0"/>
              <a:t> </a:t>
            </a:r>
            <a:r>
              <a:rPr lang="it-IT" dirty="0" err="1" smtClean="0"/>
              <a:t>sit</a:t>
            </a:r>
            <a:r>
              <a:rPr lang="it-IT" dirty="0" smtClean="0"/>
              <a:t> </a:t>
            </a:r>
            <a:r>
              <a:rPr lang="it-IT" dirty="0" err="1" smtClean="0"/>
              <a:t>amet</a:t>
            </a:r>
            <a:r>
              <a:rPr lang="it-IT" dirty="0" smtClean="0"/>
              <a:t>, </a:t>
            </a:r>
            <a:r>
              <a:rPr lang="it-IT" dirty="0" err="1" smtClean="0"/>
              <a:t>consectetur</a:t>
            </a:r>
            <a:r>
              <a:rPr lang="it-IT" dirty="0" smtClean="0"/>
              <a:t> </a:t>
            </a:r>
            <a:r>
              <a:rPr lang="it-IT" dirty="0" err="1" smtClean="0"/>
              <a:t>adipiscing</a:t>
            </a:r>
            <a:r>
              <a:rPr lang="it-IT" dirty="0" smtClean="0"/>
              <a:t> </a:t>
            </a:r>
            <a:r>
              <a:rPr lang="it-IT" dirty="0" err="1" smtClean="0"/>
              <a:t>elit</a:t>
            </a:r>
            <a:r>
              <a:rPr lang="it-IT" dirty="0" smtClean="0"/>
              <a:t>. </a:t>
            </a:r>
            <a:r>
              <a:rPr lang="it-IT" dirty="0" err="1" smtClean="0"/>
              <a:t>Curabitur</a:t>
            </a:r>
            <a:r>
              <a:rPr lang="it-IT" dirty="0" smtClean="0"/>
              <a:t> </a:t>
            </a:r>
            <a:r>
              <a:rPr lang="it-IT" dirty="0" err="1" smtClean="0"/>
              <a:t>vel</a:t>
            </a:r>
            <a:r>
              <a:rPr lang="it-IT" dirty="0" smtClean="0"/>
              <a:t> </a:t>
            </a:r>
            <a:r>
              <a:rPr lang="it-IT" dirty="0" err="1" smtClean="0"/>
              <a:t>sem</a:t>
            </a:r>
            <a:r>
              <a:rPr lang="it-IT" dirty="0" smtClean="0"/>
              <a:t> et massa </a:t>
            </a:r>
            <a:r>
              <a:rPr lang="it-IT" dirty="0" err="1" smtClean="0"/>
              <a:t>pretium</a:t>
            </a:r>
            <a:r>
              <a:rPr lang="it-IT" dirty="0" smtClean="0"/>
              <a:t> </a:t>
            </a:r>
            <a:r>
              <a:rPr lang="it-IT" dirty="0" err="1" smtClean="0"/>
              <a:t>rutrum</a:t>
            </a:r>
            <a:r>
              <a:rPr lang="it-IT" dirty="0" smtClean="0"/>
              <a:t> </a:t>
            </a:r>
            <a:r>
              <a:rPr lang="it-IT" dirty="0" err="1" smtClean="0"/>
              <a:t>eu</a:t>
            </a:r>
            <a:r>
              <a:rPr lang="it-IT" dirty="0" smtClean="0"/>
              <a:t> </a:t>
            </a:r>
            <a:r>
              <a:rPr lang="it-IT" dirty="0" err="1" smtClean="0"/>
              <a:t>ac</a:t>
            </a:r>
            <a:r>
              <a:rPr lang="it-IT" dirty="0" smtClean="0"/>
              <a:t> massa. </a:t>
            </a:r>
            <a:r>
              <a:rPr lang="it-IT" dirty="0" err="1" smtClean="0"/>
              <a:t>Suspendisse</a:t>
            </a:r>
            <a:r>
              <a:rPr lang="it-IT" dirty="0" smtClean="0"/>
              <a:t> </a:t>
            </a:r>
            <a:r>
              <a:rPr lang="it-IT" dirty="0" err="1" smtClean="0"/>
              <a:t>eu</a:t>
            </a:r>
            <a:r>
              <a:rPr lang="it-IT" dirty="0" smtClean="0"/>
              <a:t> </a:t>
            </a:r>
            <a:r>
              <a:rPr lang="it-IT" dirty="0" err="1" smtClean="0"/>
              <a:t>lacus</a:t>
            </a:r>
            <a:r>
              <a:rPr lang="it-IT" dirty="0" smtClean="0"/>
              <a:t> </a:t>
            </a:r>
            <a:r>
              <a:rPr lang="it-IT" dirty="0" err="1" smtClean="0"/>
              <a:t>euismod</a:t>
            </a:r>
            <a:r>
              <a:rPr lang="it-IT" dirty="0" smtClean="0"/>
              <a:t>, </a:t>
            </a:r>
            <a:r>
              <a:rPr lang="it-IT" dirty="0" err="1" smtClean="0"/>
              <a:t>suscipit</a:t>
            </a:r>
            <a:r>
              <a:rPr lang="it-IT" dirty="0" smtClean="0"/>
              <a:t> ligula </a:t>
            </a:r>
            <a:r>
              <a:rPr lang="it-IT" dirty="0" err="1" smtClean="0"/>
              <a:t>nec</a:t>
            </a:r>
            <a:r>
              <a:rPr lang="it-IT" dirty="0" smtClean="0"/>
              <a:t>, </a:t>
            </a:r>
            <a:r>
              <a:rPr lang="it-IT" dirty="0" err="1" smtClean="0"/>
              <a:t>congue</a:t>
            </a:r>
            <a:r>
              <a:rPr lang="it-IT" dirty="0" smtClean="0"/>
              <a:t> libero. Morbi lacinia </a:t>
            </a:r>
            <a:r>
              <a:rPr lang="it-IT" dirty="0" err="1" smtClean="0"/>
              <a:t>felis</a:t>
            </a:r>
            <a:r>
              <a:rPr lang="it-IT" dirty="0" smtClean="0"/>
              <a:t> </a:t>
            </a:r>
            <a:r>
              <a:rPr lang="it-IT" dirty="0" err="1" smtClean="0"/>
              <a:t>leo</a:t>
            </a:r>
            <a:r>
              <a:rPr lang="it-IT" dirty="0" smtClean="0"/>
              <a:t>, </a:t>
            </a:r>
            <a:r>
              <a:rPr lang="it-IT" dirty="0" err="1" smtClean="0"/>
              <a:t>blandit</a:t>
            </a:r>
            <a:r>
              <a:rPr lang="it-IT" dirty="0" smtClean="0"/>
              <a:t> </a:t>
            </a:r>
            <a:r>
              <a:rPr lang="it-IT" dirty="0" err="1" smtClean="0"/>
              <a:t>auctor</a:t>
            </a:r>
            <a:r>
              <a:rPr lang="it-IT" dirty="0" smtClean="0"/>
              <a:t> </a:t>
            </a:r>
            <a:r>
              <a:rPr lang="it-IT" dirty="0" err="1" smtClean="0"/>
              <a:t>leo</a:t>
            </a:r>
            <a:r>
              <a:rPr lang="it-IT" dirty="0" smtClean="0"/>
              <a:t> </a:t>
            </a:r>
            <a:r>
              <a:rPr lang="it-IT" dirty="0" err="1" smtClean="0"/>
              <a:t>iaculis</a:t>
            </a:r>
            <a:r>
              <a:rPr lang="it-IT" dirty="0" smtClean="0"/>
              <a:t> </a:t>
            </a:r>
            <a:r>
              <a:rPr lang="it-IT" dirty="0" err="1" smtClean="0"/>
              <a:t>eu</a:t>
            </a:r>
            <a:r>
              <a:rPr lang="it-IT" dirty="0" smtClean="0"/>
              <a:t>. </a:t>
            </a:r>
            <a:r>
              <a:rPr lang="it-IT" dirty="0" err="1" smtClean="0"/>
              <a:t>Mauris</a:t>
            </a:r>
            <a:r>
              <a:rPr lang="it-IT" dirty="0" smtClean="0"/>
              <a:t> gravida, </a:t>
            </a:r>
            <a:r>
              <a:rPr lang="it-IT" dirty="0" err="1" smtClean="0"/>
              <a:t>erat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suscipit</a:t>
            </a:r>
            <a:r>
              <a:rPr lang="it-IT" dirty="0" smtClean="0"/>
              <a:t> </a:t>
            </a:r>
            <a:r>
              <a:rPr lang="it-IT" dirty="0" err="1" smtClean="0"/>
              <a:t>ultrices</a:t>
            </a:r>
            <a:r>
              <a:rPr lang="it-IT" dirty="0" smtClean="0"/>
              <a:t>, </a:t>
            </a:r>
            <a:r>
              <a:rPr lang="it-IT" dirty="0" err="1" smtClean="0"/>
              <a:t>risus</a:t>
            </a:r>
            <a:r>
              <a:rPr lang="it-IT" dirty="0" smtClean="0"/>
              <a:t> </a:t>
            </a:r>
            <a:r>
              <a:rPr lang="it-IT" dirty="0" err="1" smtClean="0"/>
              <a:t>mauris</a:t>
            </a:r>
            <a:r>
              <a:rPr lang="it-IT" dirty="0" smtClean="0"/>
              <a:t> </a:t>
            </a:r>
            <a:r>
              <a:rPr lang="it-IT" dirty="0" err="1" smtClean="0"/>
              <a:t>semper</a:t>
            </a:r>
            <a:r>
              <a:rPr lang="it-IT" dirty="0" smtClean="0"/>
              <a:t> libero, non molestie ante est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sem</a:t>
            </a:r>
            <a:r>
              <a:rPr lang="it-IT" dirty="0" smtClean="0"/>
              <a:t>. Cras </a:t>
            </a:r>
            <a:r>
              <a:rPr lang="it-IT" dirty="0" err="1" smtClean="0"/>
              <a:t>eu</a:t>
            </a:r>
            <a:r>
              <a:rPr lang="it-IT" dirty="0" smtClean="0"/>
              <a:t> ligula </a:t>
            </a:r>
            <a:r>
              <a:rPr lang="it-IT" dirty="0" err="1" smtClean="0"/>
              <a:t>quis</a:t>
            </a:r>
            <a:r>
              <a:rPr lang="it-IT" dirty="0" smtClean="0"/>
              <a:t> </a:t>
            </a:r>
            <a:r>
              <a:rPr lang="it-IT" dirty="0" err="1" smtClean="0"/>
              <a:t>enim</a:t>
            </a:r>
            <a:r>
              <a:rPr lang="it-IT" dirty="0" smtClean="0"/>
              <a:t> </a:t>
            </a:r>
            <a:r>
              <a:rPr lang="it-IT" dirty="0" err="1" smtClean="0"/>
              <a:t>condimentum</a:t>
            </a:r>
            <a:r>
              <a:rPr lang="it-IT" dirty="0" smtClean="0"/>
              <a:t> </a:t>
            </a:r>
            <a:r>
              <a:rPr lang="it-IT" dirty="0" err="1" smtClean="0"/>
              <a:t>mollis</a:t>
            </a:r>
            <a:r>
              <a:rPr lang="it-IT" dirty="0" smtClean="0"/>
              <a:t>. </a:t>
            </a:r>
            <a:r>
              <a:rPr lang="it-IT" dirty="0" err="1" smtClean="0"/>
              <a:t>Praesent</a:t>
            </a:r>
            <a:r>
              <a:rPr lang="it-IT" dirty="0" smtClean="0"/>
              <a:t> </a:t>
            </a:r>
            <a:r>
              <a:rPr lang="it-IT" dirty="0" err="1" smtClean="0"/>
              <a:t>pharetra</a:t>
            </a:r>
            <a:r>
              <a:rPr lang="it-IT" dirty="0" smtClean="0"/>
              <a:t> </a:t>
            </a:r>
            <a:r>
              <a:rPr lang="it-IT" dirty="0" err="1" smtClean="0"/>
              <a:t>pharetra</a:t>
            </a:r>
            <a:r>
              <a:rPr lang="it-IT" dirty="0" smtClean="0"/>
              <a:t> </a:t>
            </a:r>
            <a:r>
              <a:rPr lang="it-IT" dirty="0" err="1" smtClean="0"/>
              <a:t>erat</a:t>
            </a:r>
            <a:r>
              <a:rPr lang="it-IT" dirty="0" smtClean="0"/>
              <a:t>. Morbi </a:t>
            </a:r>
            <a:r>
              <a:rPr lang="it-IT" dirty="0" err="1" smtClean="0"/>
              <a:t>rutrum</a:t>
            </a:r>
            <a:r>
              <a:rPr lang="it-IT" dirty="0" smtClean="0"/>
              <a:t> </a:t>
            </a:r>
            <a:r>
              <a:rPr lang="it-IT" dirty="0" err="1" smtClean="0"/>
              <a:t>nisi</a:t>
            </a:r>
            <a:r>
              <a:rPr lang="it-IT" dirty="0" smtClean="0"/>
              <a:t> non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543455" y="6031225"/>
            <a:ext cx="3196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>
                <a:solidFill>
                  <a:srgbClr val="F9B200"/>
                </a:solidFill>
              </a:rPr>
              <a:t>www.healios.org.uk</a:t>
            </a:r>
            <a:endParaRPr lang="en-US" sz="1200" dirty="0">
              <a:solidFill>
                <a:srgbClr val="F9B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004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261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24"/>
          <p:cNvSpPr/>
          <p:nvPr userDrawn="1"/>
        </p:nvSpPr>
        <p:spPr>
          <a:xfrm>
            <a:off x="495301" y="262770"/>
            <a:ext cx="9410700" cy="789495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gradFill flip="none" rotWithShape="1">
              <a:gsLst>
                <a:gs pos="0">
                  <a:schemeClr val="accent2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2" y="262771"/>
            <a:ext cx="7923917" cy="789495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0245" y="6356353"/>
            <a:ext cx="410457" cy="365125"/>
          </a:xfrm>
          <a:prstGeom prst="rect">
            <a:avLst/>
          </a:prstGeom>
          <a:solidFill>
            <a:srgbClr val="FFFFFF"/>
          </a:solidFill>
        </p:spPr>
        <p:txBody>
          <a:bodyPr anchor="b"/>
          <a:lstStyle>
            <a:lvl1pPr>
              <a:lnSpc>
                <a:spcPct val="50000"/>
              </a:lnSpc>
              <a:defRPr sz="1000">
                <a:solidFill>
                  <a:schemeClr val="accent2"/>
                </a:solidFill>
              </a:defRPr>
            </a:lvl1pPr>
          </a:lstStyle>
          <a:p>
            <a:fld id="{C2235898-93EF-D743-8F8B-F7706A13D3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7" name="Picture 56" descr="Screen shot 2015-09-27 at 11.34.50 AM.png"/>
          <p:cNvPicPr>
            <a:picLocks noChangeAspect="1"/>
          </p:cNvPicPr>
          <p:nvPr userDrawn="1"/>
        </p:nvPicPr>
        <p:blipFill rotWithShape="1">
          <a:blip r:embed="rId2">
            <a:alphaModFix amt="7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40" t="10145" b="9049"/>
          <a:stretch/>
        </p:blipFill>
        <p:spPr>
          <a:xfrm>
            <a:off x="0" y="6350033"/>
            <a:ext cx="905701" cy="37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52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3"/>
            <a:ext cx="4375150" cy="4525963"/>
          </a:xfrm>
        </p:spPr>
        <p:txBody>
          <a:bodyPr>
            <a:normAutofit/>
          </a:bodyPr>
          <a:lstStyle>
            <a:lvl1pPr algn="l" defTabSz="457198" rtl="0" eaLnBrk="1" latinLnBrk="0" hangingPunct="1">
              <a:spcBef>
                <a:spcPct val="20000"/>
              </a:spcBef>
              <a:buFont typeface="Arial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457198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457198" rtl="0" eaLnBrk="1" latinLnBrk="0" hangingPunct="1">
              <a:spcBef>
                <a:spcPct val="20000"/>
              </a:spcBef>
              <a:buFont typeface="Arial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457198" rtl="0" eaLnBrk="1" latinLnBrk="0" hangingPunct="1">
              <a:spcBef>
                <a:spcPct val="20000"/>
              </a:spcBef>
              <a:buFont typeface="Arial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457198" rtl="0" eaLnBrk="1" latinLnBrk="0" hangingPunct="1">
              <a:spcBef>
                <a:spcPct val="20000"/>
              </a:spcBef>
              <a:buFont typeface="Arial"/>
              <a:defRPr lang="en-US" sz="11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0245" y="6356353"/>
            <a:ext cx="410457" cy="365125"/>
          </a:xfrm>
          <a:prstGeom prst="rect">
            <a:avLst/>
          </a:prstGeom>
          <a:solidFill>
            <a:srgbClr val="FFFFFF"/>
          </a:solidFill>
        </p:spPr>
        <p:txBody>
          <a:bodyPr anchor="b"/>
          <a:lstStyle>
            <a:lvl1pPr>
              <a:lnSpc>
                <a:spcPct val="50000"/>
              </a:lnSpc>
              <a:defRPr sz="1000">
                <a:solidFill>
                  <a:schemeClr val="accent2"/>
                </a:solidFill>
              </a:defRPr>
            </a:lvl1pPr>
          </a:lstStyle>
          <a:p>
            <a:fld id="{C2235898-93EF-D743-8F8B-F7706A13D3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495301" y="262770"/>
            <a:ext cx="9410700" cy="789495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gradFill flip="none" rotWithShape="1">
              <a:gsLst>
                <a:gs pos="0">
                  <a:schemeClr val="accent2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95302" y="262771"/>
            <a:ext cx="7923917" cy="789495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Screen shot 2015-09-27 at 11.34.50 AM.png"/>
          <p:cNvPicPr>
            <a:picLocks noChangeAspect="1"/>
          </p:cNvPicPr>
          <p:nvPr userDrawn="1"/>
        </p:nvPicPr>
        <p:blipFill rotWithShape="1">
          <a:blip r:embed="rId2">
            <a:alphaModFix amt="7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40" t="10145" b="9049"/>
          <a:stretch/>
        </p:blipFill>
        <p:spPr>
          <a:xfrm>
            <a:off x="0" y="6350033"/>
            <a:ext cx="905701" cy="37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76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solidFill>
            <a:schemeClr val="bg2">
              <a:lumMod val="60000"/>
              <a:lumOff val="40000"/>
            </a:schemeClr>
          </a:solidFill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198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2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7" indent="0">
              <a:buNone/>
              <a:defRPr sz="1600" b="1"/>
            </a:lvl6pPr>
            <a:lvl7pPr marL="2743185" indent="0">
              <a:buNone/>
              <a:defRPr sz="1600" b="1"/>
            </a:lvl7pPr>
            <a:lvl8pPr marL="3200381" indent="0">
              <a:buNone/>
              <a:defRPr sz="1600" b="1"/>
            </a:lvl8pPr>
            <a:lvl9pPr marL="365757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  <a:solidFill>
            <a:schemeClr val="bg2">
              <a:lumMod val="60000"/>
              <a:lumOff val="40000"/>
            </a:schemeClr>
          </a:solidFill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198" indent="0">
              <a:buNone/>
              <a:defRPr sz="2000" b="1"/>
            </a:lvl2pPr>
            <a:lvl3pPr marL="914395" indent="0">
              <a:buNone/>
              <a:defRPr sz="1800" b="1"/>
            </a:lvl3pPr>
            <a:lvl4pPr marL="1371592" indent="0">
              <a:buNone/>
              <a:defRPr sz="1600" b="1"/>
            </a:lvl4pPr>
            <a:lvl5pPr marL="1828789" indent="0">
              <a:buNone/>
              <a:defRPr sz="1600" b="1"/>
            </a:lvl5pPr>
            <a:lvl6pPr marL="2285987" indent="0">
              <a:buNone/>
              <a:defRPr sz="1600" b="1"/>
            </a:lvl6pPr>
            <a:lvl7pPr marL="2743185" indent="0">
              <a:buNone/>
              <a:defRPr sz="1600" b="1"/>
            </a:lvl7pPr>
            <a:lvl8pPr marL="3200381" indent="0">
              <a:buNone/>
              <a:defRPr sz="1600" b="1"/>
            </a:lvl8pPr>
            <a:lvl9pPr marL="365757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898" marR="0" lvl="0" indent="-342898" algn="l" defTabSz="45719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0245" y="6356353"/>
            <a:ext cx="410457" cy="365125"/>
          </a:xfrm>
          <a:prstGeom prst="rect">
            <a:avLst/>
          </a:prstGeom>
          <a:solidFill>
            <a:srgbClr val="FFFFFF"/>
          </a:solidFill>
        </p:spPr>
        <p:txBody>
          <a:bodyPr anchor="b"/>
          <a:lstStyle>
            <a:lvl1pPr>
              <a:lnSpc>
                <a:spcPct val="50000"/>
              </a:lnSpc>
              <a:defRPr sz="1000">
                <a:solidFill>
                  <a:schemeClr val="accent2"/>
                </a:solidFill>
              </a:defRPr>
            </a:lvl1pPr>
          </a:lstStyle>
          <a:p>
            <a:fld id="{C2235898-93EF-D743-8F8B-F7706A13D3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495301" y="262770"/>
            <a:ext cx="9410700" cy="789495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gradFill flip="none" rotWithShape="1">
              <a:gsLst>
                <a:gs pos="0">
                  <a:schemeClr val="accent2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95302" y="262771"/>
            <a:ext cx="7923917" cy="789495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" name="Picture 9" descr="Screen shot 2015-09-27 at 11.34.50 AM.png"/>
          <p:cNvPicPr>
            <a:picLocks noChangeAspect="1"/>
          </p:cNvPicPr>
          <p:nvPr userDrawn="1"/>
        </p:nvPicPr>
        <p:blipFill rotWithShape="1">
          <a:blip r:embed="rId2">
            <a:alphaModFix amt="7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40" t="10145" b="9049"/>
          <a:stretch/>
        </p:blipFill>
        <p:spPr>
          <a:xfrm>
            <a:off x="0" y="6350033"/>
            <a:ext cx="905701" cy="37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715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0245" y="6356353"/>
            <a:ext cx="410457" cy="365125"/>
          </a:xfrm>
          <a:prstGeom prst="rect">
            <a:avLst/>
          </a:prstGeom>
          <a:solidFill>
            <a:srgbClr val="FFFFFF"/>
          </a:solidFill>
        </p:spPr>
        <p:txBody>
          <a:bodyPr anchor="b"/>
          <a:lstStyle>
            <a:lvl1pPr>
              <a:lnSpc>
                <a:spcPct val="50000"/>
              </a:lnSpc>
              <a:defRPr sz="1000">
                <a:solidFill>
                  <a:schemeClr val="accent2"/>
                </a:solidFill>
              </a:defRPr>
            </a:lvl1pPr>
          </a:lstStyle>
          <a:p>
            <a:fld id="{C2235898-93EF-D743-8F8B-F7706A13D3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95301" y="262770"/>
            <a:ext cx="9410700" cy="789495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gradFill flip="none" rotWithShape="1">
              <a:gsLst>
                <a:gs pos="0">
                  <a:schemeClr val="accent2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5302" y="262771"/>
            <a:ext cx="7923917" cy="789495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 descr="Screen shot 2015-09-27 at 11.34.50 AM.png"/>
          <p:cNvPicPr>
            <a:picLocks noChangeAspect="1"/>
          </p:cNvPicPr>
          <p:nvPr userDrawn="1"/>
        </p:nvPicPr>
        <p:blipFill rotWithShape="1">
          <a:blip r:embed="rId2">
            <a:alphaModFix amt="7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40" t="10145" b="9049"/>
          <a:stretch/>
        </p:blipFill>
        <p:spPr>
          <a:xfrm>
            <a:off x="0" y="6350033"/>
            <a:ext cx="905701" cy="37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89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0245" y="6356353"/>
            <a:ext cx="410457" cy="365125"/>
          </a:xfrm>
          <a:prstGeom prst="rect">
            <a:avLst/>
          </a:prstGeom>
          <a:solidFill>
            <a:srgbClr val="FFFFFF"/>
          </a:solidFill>
        </p:spPr>
        <p:txBody>
          <a:bodyPr anchor="b"/>
          <a:lstStyle>
            <a:lvl1pPr>
              <a:lnSpc>
                <a:spcPct val="50000"/>
              </a:lnSpc>
              <a:defRPr sz="1000">
                <a:solidFill>
                  <a:schemeClr val="accent2"/>
                </a:solidFill>
              </a:defRPr>
            </a:lvl1pPr>
          </a:lstStyle>
          <a:p>
            <a:fld id="{C2235898-93EF-D743-8F8B-F7706A13D38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Screen shot 2015-09-27 at 11.34.50 AM.png"/>
          <p:cNvPicPr>
            <a:picLocks noChangeAspect="1"/>
          </p:cNvPicPr>
          <p:nvPr userDrawn="1"/>
        </p:nvPicPr>
        <p:blipFill rotWithShape="1">
          <a:blip r:embed="rId2">
            <a:alphaModFix amt="7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40" t="10145" b="9049"/>
          <a:stretch/>
        </p:blipFill>
        <p:spPr>
          <a:xfrm>
            <a:off x="0" y="6350033"/>
            <a:ext cx="905701" cy="37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81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4953000" y="3810000"/>
            <a:ext cx="4457700" cy="2266950"/>
          </a:xfrm>
          <a:prstGeom prst="rect">
            <a:avLst/>
          </a:prstGeom>
          <a:solidFill>
            <a:srgbClr val="DC023A"/>
          </a:solidFill>
          <a:ln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0245" y="6356353"/>
            <a:ext cx="410457" cy="365125"/>
          </a:xfrm>
          <a:prstGeom prst="rect">
            <a:avLst/>
          </a:prstGeom>
          <a:solidFill>
            <a:srgbClr val="FFFFFF"/>
          </a:solidFill>
        </p:spPr>
        <p:txBody>
          <a:bodyPr anchor="b"/>
          <a:lstStyle>
            <a:lvl1pPr>
              <a:lnSpc>
                <a:spcPct val="50000"/>
              </a:lnSpc>
              <a:defRPr sz="1000">
                <a:solidFill>
                  <a:schemeClr val="accent2"/>
                </a:solidFill>
              </a:defRPr>
            </a:lvl1pPr>
          </a:lstStyle>
          <a:p>
            <a:fld id="{C2235898-93EF-D743-8F8B-F7706A13D3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95301" y="262770"/>
            <a:ext cx="9410700" cy="789495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gradFill flip="none" rotWithShape="1">
              <a:gsLst>
                <a:gs pos="0">
                  <a:schemeClr val="accent2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495302" y="262771"/>
            <a:ext cx="7923917" cy="7894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Click to edit Master title style</a:t>
            </a:r>
            <a:endParaRPr lang="en-US" sz="240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95301" y="3810000"/>
            <a:ext cx="4457701" cy="226695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95300" y="1465263"/>
            <a:ext cx="8915400" cy="1778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5418667" y="3810000"/>
            <a:ext cx="3992034" cy="2266950"/>
          </a:xfrm>
        </p:spPr>
        <p:txBody>
          <a:bodyPr/>
          <a:lstStyle>
            <a:lvl1pPr>
              <a:defRPr sz="1800">
                <a:solidFill>
                  <a:srgbClr val="FFFFFF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Screen shot 2015-09-27 at 11.34.50 AM.png"/>
          <p:cNvPicPr>
            <a:picLocks noChangeAspect="1"/>
          </p:cNvPicPr>
          <p:nvPr userDrawn="1"/>
        </p:nvPicPr>
        <p:blipFill rotWithShape="1">
          <a:blip r:embed="rId2">
            <a:alphaModFix amt="7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40" t="10145" b="9049"/>
          <a:stretch/>
        </p:blipFill>
        <p:spPr>
          <a:xfrm>
            <a:off x="0" y="6350033"/>
            <a:ext cx="905701" cy="37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72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0245" y="6356353"/>
            <a:ext cx="410457" cy="365125"/>
          </a:xfrm>
          <a:prstGeom prst="rect">
            <a:avLst/>
          </a:prstGeom>
          <a:solidFill>
            <a:srgbClr val="FFFFFF"/>
          </a:solidFill>
        </p:spPr>
        <p:txBody>
          <a:bodyPr anchor="b"/>
          <a:lstStyle>
            <a:lvl1pPr>
              <a:lnSpc>
                <a:spcPct val="50000"/>
              </a:lnSpc>
              <a:defRPr sz="1000">
                <a:solidFill>
                  <a:schemeClr val="accent2"/>
                </a:solidFill>
              </a:defRPr>
            </a:lvl1pPr>
          </a:lstStyle>
          <a:p>
            <a:fld id="{C2235898-93EF-D743-8F8B-F7706A13D3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95301" y="262770"/>
            <a:ext cx="9410700" cy="789495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gradFill flip="none" rotWithShape="1">
              <a:gsLst>
                <a:gs pos="0">
                  <a:schemeClr val="accent2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495302" y="262771"/>
            <a:ext cx="7923917" cy="7894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Click to edit Master title style</a:t>
            </a:r>
            <a:endParaRPr lang="en-US" sz="240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95302" y="4200528"/>
            <a:ext cx="8915399" cy="1954213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95300" y="1426308"/>
            <a:ext cx="8915400" cy="2559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9" name="Picture 8" descr="Screen shot 2015-09-27 at 11.34.50 AM.png"/>
          <p:cNvPicPr>
            <a:picLocks noChangeAspect="1"/>
          </p:cNvPicPr>
          <p:nvPr userDrawn="1"/>
        </p:nvPicPr>
        <p:blipFill rotWithShape="1">
          <a:blip r:embed="rId2">
            <a:alphaModFix amt="7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40" t="10145" b="9049"/>
          <a:stretch/>
        </p:blipFill>
        <p:spPr>
          <a:xfrm>
            <a:off x="0" y="6350033"/>
            <a:ext cx="905701" cy="37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84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00245" y="6356353"/>
            <a:ext cx="410457" cy="365125"/>
          </a:xfrm>
          <a:prstGeom prst="rect">
            <a:avLst/>
          </a:prstGeom>
          <a:solidFill>
            <a:srgbClr val="FFFFFF"/>
          </a:solidFill>
        </p:spPr>
        <p:txBody>
          <a:bodyPr anchor="b"/>
          <a:lstStyle>
            <a:lvl1pPr>
              <a:lnSpc>
                <a:spcPct val="50000"/>
              </a:lnSpc>
              <a:defRPr sz="1000">
                <a:solidFill>
                  <a:schemeClr val="accent2"/>
                </a:solidFill>
              </a:defRPr>
            </a:lvl1pPr>
          </a:lstStyle>
          <a:p>
            <a:fld id="{C2235898-93EF-D743-8F8B-F7706A13D3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95301" y="262770"/>
            <a:ext cx="9410700" cy="789495"/>
          </a:xfrm>
          <a:prstGeom prst="rect">
            <a:avLst/>
          </a:prstGeom>
          <a:solidFill>
            <a:schemeClr val="accent2">
              <a:alpha val="71000"/>
            </a:schemeClr>
          </a:solidFill>
          <a:ln>
            <a:gradFill flip="none" rotWithShape="1">
              <a:gsLst>
                <a:gs pos="0">
                  <a:schemeClr val="accent2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495302" y="262771"/>
            <a:ext cx="7923917" cy="7894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Click to edit Master title style</a:t>
            </a:r>
            <a:endParaRPr lang="en-US" sz="240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95303" y="3673478"/>
            <a:ext cx="5740665" cy="24225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3513537" y="1270003"/>
            <a:ext cx="5897165" cy="2970213"/>
          </a:xfrm>
          <a:solidFill>
            <a:schemeClr val="bg1">
              <a:alpha val="76000"/>
            </a:schemeClr>
          </a:solidFill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9" name="Picture 8" descr="Screen shot 2015-09-27 at 11.34.50 AM.png"/>
          <p:cNvPicPr>
            <a:picLocks noChangeAspect="1"/>
          </p:cNvPicPr>
          <p:nvPr userDrawn="1"/>
        </p:nvPicPr>
        <p:blipFill rotWithShape="1">
          <a:blip r:embed="rId2">
            <a:alphaModFix amt="71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40" t="10145" b="9049"/>
          <a:stretch/>
        </p:blipFill>
        <p:spPr>
          <a:xfrm>
            <a:off x="0" y="6350033"/>
            <a:ext cx="905701" cy="37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5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107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784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715" r:id="rId7"/>
    <p:sldLayoutId id="2147483716" r:id="rId8"/>
    <p:sldLayoutId id="2147483717" r:id="rId9"/>
    <p:sldLayoutId id="2147483656" r:id="rId10"/>
    <p:sldLayoutId id="2147483657" r:id="rId11"/>
    <p:sldLayoutId id="2147483718" r:id="rId12"/>
  </p:sldLayoutIdLst>
  <p:hf hdr="0" ftr="0" dt="0"/>
  <p:txStyles>
    <p:titleStyle>
      <a:lvl1pPr algn="l" defTabSz="457198" rtl="0" eaLnBrk="1" latinLnBrk="0" hangingPunct="1">
        <a:spcBef>
          <a:spcPct val="0"/>
        </a:spcBef>
        <a:buNone/>
        <a:defRPr sz="24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898" indent="-342898" algn="l" defTabSz="4571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46" indent="-285748" algn="l" defTabSz="457198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3" indent="-228598" algn="l" defTabSz="457198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91" indent="-228598" algn="l" defTabSz="457198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88" indent="-228598" algn="l" defTabSz="457198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85" indent="-228598" algn="l" defTabSz="4571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83" indent="-228598" algn="l" defTabSz="4571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80" indent="-228598" algn="l" defTabSz="4571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77" indent="-228598" algn="l" defTabSz="45719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8" algn="l" defTabSz="457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5" algn="l" defTabSz="457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2" algn="l" defTabSz="457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9" algn="l" defTabSz="457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7" algn="l" defTabSz="457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85" algn="l" defTabSz="457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81" algn="l" defTabSz="457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9" algn="l" defTabSz="457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2.xml"/><Relationship Id="rId3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4.xml"/><Relationship Id="rId3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9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tiff"/><Relationship Id="rId7" Type="http://schemas.openxmlformats.org/officeDocument/2006/relationships/image" Target="../media/image48.png"/><Relationship Id="rId8" Type="http://schemas.openxmlformats.org/officeDocument/2006/relationships/image" Target="../media/image49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tiff"/><Relationship Id="rId14" Type="http://schemas.openxmlformats.org/officeDocument/2006/relationships/image" Target="../media/image23.png"/><Relationship Id="rId15" Type="http://schemas.openxmlformats.org/officeDocument/2006/relationships/image" Target="../media/image24.png"/><Relationship Id="rId16" Type="http://schemas.openxmlformats.org/officeDocument/2006/relationships/image" Target="../media/image25.tiff"/><Relationship Id="rId17" Type="http://schemas.openxmlformats.org/officeDocument/2006/relationships/image" Target="../media/image26.png"/><Relationship Id="rId18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32.tif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Healios</a:t>
            </a:r>
            <a:r>
              <a:rPr lang="en-US" dirty="0" smtClean="0"/>
              <a:t> – our offering for Early Intervention services</a:t>
            </a:r>
            <a:endParaRPr lang="en-US" i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Jan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51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5898-93EF-D743-8F8B-F7706A13D380}" type="slidenum">
              <a:rPr lang="en-US" smtClean="0">
                <a:solidFill>
                  <a:srgbClr val="F9B200"/>
                </a:solidFill>
              </a:rPr>
              <a:pPr/>
              <a:t>10</a:t>
            </a:fld>
            <a:endParaRPr lang="en-US" dirty="0">
              <a:solidFill>
                <a:srgbClr val="F9B2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5302" y="262771"/>
            <a:ext cx="8363690" cy="78949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Family involvement from the start significantly reduces mortality rates</a:t>
            </a:r>
            <a:endParaRPr lang="en-GB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697657" y="1483552"/>
          <a:ext cx="8804690" cy="4756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42929" y="2250011"/>
            <a:ext cx="400110" cy="225584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GB" sz="1400" b="1" dirty="0" smtClean="0"/>
              <a:t>Mortality Hazard Ratio</a:t>
            </a:r>
            <a:endParaRPr lang="en-GB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023826" y="5500257"/>
            <a:ext cx="2590800" cy="30777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GB" sz="1400" b="1" dirty="0" smtClean="0"/>
              <a:t>Mortality by Cause</a:t>
            </a:r>
            <a:endParaRPr lang="en-GB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41294" y="6414247"/>
            <a:ext cx="5693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Reininghaus et al 2014: 10 year follow-up data of early intervention services in psychosis</a:t>
            </a:r>
            <a:endParaRPr lang="en-GB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2409568" y="3150975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2"/>
                </a:solidFill>
              </a:rPr>
              <a:t>50%</a:t>
            </a:r>
            <a:endParaRPr lang="en-GB" sz="2400" b="1" dirty="0">
              <a:solidFill>
                <a:schemeClr val="bg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13189" y="2475473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3</a:t>
            </a:r>
            <a:r>
              <a:rPr lang="en-GB" sz="2400" b="1" dirty="0" smtClean="0">
                <a:solidFill>
                  <a:schemeClr val="bg2"/>
                </a:solidFill>
              </a:rPr>
              <a:t>0%</a:t>
            </a:r>
            <a:endParaRPr lang="en-GB" sz="2400" b="1" dirty="0">
              <a:solidFill>
                <a:schemeClr val="bg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87978" y="4440195"/>
            <a:ext cx="720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bg2"/>
                </a:solidFill>
              </a:rPr>
              <a:t>9</a:t>
            </a:r>
            <a:r>
              <a:rPr lang="en-GB" sz="2400" b="1" dirty="0" smtClean="0">
                <a:solidFill>
                  <a:schemeClr val="bg2"/>
                </a:solidFill>
              </a:rPr>
              <a:t>0%</a:t>
            </a:r>
            <a:endParaRPr lang="en-GB" sz="2400" b="1" dirty="0">
              <a:solidFill>
                <a:schemeClr val="bg2"/>
              </a:solidFill>
            </a:endParaRPr>
          </a:p>
        </p:txBody>
      </p:sp>
      <p:sp>
        <p:nvSpPr>
          <p:cNvPr id="27" name="Teardrop 26"/>
          <p:cNvSpPr/>
          <p:nvPr/>
        </p:nvSpPr>
        <p:spPr>
          <a:xfrm rot="16200000" flipH="1">
            <a:off x="7532174" y="2354696"/>
            <a:ext cx="2199506" cy="2210397"/>
          </a:xfrm>
          <a:prstGeom prst="teardrop">
            <a:avLst/>
          </a:prstGeom>
          <a:solidFill>
            <a:schemeClr val="bg2"/>
          </a:solidFill>
          <a:ln w="762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3"/>
          <p:cNvSpPr txBox="1">
            <a:spLocks noChangeArrowheads="1"/>
          </p:cNvSpPr>
          <p:nvPr/>
        </p:nvSpPr>
        <p:spPr bwMode="auto">
          <a:xfrm>
            <a:off x="7735328" y="2698274"/>
            <a:ext cx="181177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029" sz="3200" b="1" dirty="0" smtClean="0">
                <a:solidFill>
                  <a:schemeClr val="bg1"/>
                </a:solidFill>
              </a:rPr>
              <a:t>90%</a:t>
            </a:r>
            <a:r>
              <a:rPr lang="en-029" sz="2400" dirty="0" smtClean="0">
                <a:solidFill>
                  <a:schemeClr val="bg1"/>
                </a:solidFill>
              </a:rPr>
              <a:t> </a:t>
            </a:r>
            <a:r>
              <a:rPr lang="en-029" sz="1600" dirty="0" smtClean="0">
                <a:solidFill>
                  <a:schemeClr val="bg1"/>
                </a:solidFill>
              </a:rPr>
              <a:t>reduction in </a:t>
            </a:r>
            <a:r>
              <a:rPr lang="en-029" sz="1600" b="1" dirty="0" smtClean="0">
                <a:solidFill>
                  <a:schemeClr val="bg1"/>
                </a:solidFill>
              </a:rPr>
              <a:t>unnatural causes when family involved from the start</a:t>
            </a:r>
            <a:endParaRPr lang="en-029" sz="1600" baseline="30000" dirty="0" smtClean="0">
              <a:solidFill>
                <a:schemeClr val="bg1"/>
              </a:solidFill>
            </a:endParaRPr>
          </a:p>
        </p:txBody>
      </p:sp>
      <p:sp>
        <p:nvSpPr>
          <p:cNvPr id="29" name="Right Triangle 28"/>
          <p:cNvSpPr/>
          <p:nvPr/>
        </p:nvSpPr>
        <p:spPr>
          <a:xfrm rot="5400000" flipH="1">
            <a:off x="7650006" y="4271407"/>
            <a:ext cx="162454" cy="162451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04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5898-93EF-D743-8F8B-F7706A13D38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Family Intervention should be </a:t>
            </a:r>
            <a:r>
              <a:rPr lang="en-GB" dirty="0"/>
              <a:t>prioritised</a:t>
            </a:r>
            <a:r>
              <a:rPr lang="en-US" dirty="0"/>
              <a:t> within the NICE concordant care package for psychosis 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3009267" y="1839170"/>
            <a:ext cx="3200335" cy="4781764"/>
          </a:xfrm>
          <a:prstGeom prst="rect">
            <a:avLst/>
          </a:prstGeom>
          <a:solidFill>
            <a:srgbClr val="CE1233">
              <a:alpha val="2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412113" y="1839170"/>
            <a:ext cx="3124675" cy="4780680"/>
          </a:xfrm>
          <a:prstGeom prst="rect">
            <a:avLst/>
          </a:prstGeom>
          <a:solidFill>
            <a:srgbClr val="EEAD25">
              <a:alpha val="3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033908017"/>
              </p:ext>
            </p:extLst>
          </p:nvPr>
        </p:nvGraphicFramePr>
        <p:xfrm>
          <a:off x="3212943" y="2222584"/>
          <a:ext cx="3051103" cy="4145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60722" y="1504401"/>
            <a:ext cx="2732314" cy="523220"/>
          </a:xfrm>
          <a:prstGeom prst="rect">
            <a:avLst/>
          </a:prstGeom>
          <a:solidFill>
            <a:srgbClr val="CE12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 smtClean="0">
                <a:solidFill>
                  <a:srgbClr val="FFFFFF"/>
                </a:solidFill>
              </a:rPr>
              <a:t>FI impact on reducing relapse and hospitalisation </a:t>
            </a:r>
            <a:endParaRPr lang="en-GB" sz="1400" b="1" i="1" dirty="0">
              <a:solidFill>
                <a:srgbClr val="FFFFFF"/>
              </a:solidFill>
            </a:endParaRP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47348773"/>
              </p:ext>
            </p:extLst>
          </p:nvPr>
        </p:nvGraphicFramePr>
        <p:xfrm>
          <a:off x="6772377" y="2234564"/>
          <a:ext cx="2830319" cy="4217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615594" y="1466348"/>
            <a:ext cx="2732314" cy="523220"/>
          </a:xfrm>
          <a:prstGeom prst="rect">
            <a:avLst/>
          </a:prstGeom>
          <a:solidFill>
            <a:srgbClr val="EEAD2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 smtClean="0">
                <a:solidFill>
                  <a:srgbClr val="FFFFFF"/>
                </a:solidFill>
              </a:rPr>
              <a:t>FI reduces average length of stay (days) in hospital</a:t>
            </a:r>
            <a:endParaRPr lang="en-GB" sz="1400" b="1" i="1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1941851" y="4201581"/>
            <a:ext cx="25008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% relapse &amp; hospitalisation</a:t>
            </a:r>
            <a:endParaRPr lang="en-GB" sz="1600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6131612" y="3969438"/>
            <a:ext cx="949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Bed days</a:t>
            </a:r>
            <a:endParaRPr lang="en-GB" sz="1600" b="1" dirty="0"/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289311" y="1599537"/>
            <a:ext cx="2372482" cy="5049867"/>
          </a:xfrm>
          <a:prstGeom prst="rect">
            <a:avLst/>
          </a:prstGeom>
        </p:spPr>
        <p:txBody>
          <a:bodyPr/>
          <a:lstStyle>
            <a:lvl1pPr marL="342898" indent="-342898" algn="l" defTabSz="45719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46" indent="-285748" algn="l" defTabSz="457198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93" indent="-228598" algn="l" defTabSz="457198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91" indent="-228598" algn="l" defTabSz="457198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8" indent="-228598" algn="l" defTabSz="457198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8" algn="l" defTabSz="45719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8" algn="l" defTabSz="45719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8" algn="l" defTabSz="45719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8" algn="l" defTabSz="45719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/>
              <a:buNone/>
            </a:pPr>
            <a:r>
              <a:rPr lang="en-US" sz="1600" b="1" smtClean="0"/>
              <a:t>Through 38 randomised clinical trials, FI has consistently proven to:</a:t>
            </a:r>
            <a:endParaRPr lang="en-US" sz="1600" smtClean="0"/>
          </a:p>
          <a:p>
            <a:pPr marL="256032" indent="-256032">
              <a:spcBef>
                <a:spcPts val="600"/>
              </a:spcBef>
              <a:spcAft>
                <a:spcPts val="600"/>
              </a:spcAft>
            </a:pPr>
            <a:r>
              <a:rPr lang="en-US" sz="1600" smtClean="0"/>
              <a:t>Reduce overall cost of care</a:t>
            </a:r>
          </a:p>
          <a:p>
            <a:pPr marL="256032" indent="-256032">
              <a:spcBef>
                <a:spcPts val="600"/>
              </a:spcBef>
              <a:spcAft>
                <a:spcPts val="600"/>
              </a:spcAft>
            </a:pPr>
            <a:r>
              <a:rPr lang="en-US" sz="1600" smtClean="0"/>
              <a:t>Reduce relapse</a:t>
            </a:r>
          </a:p>
          <a:p>
            <a:pPr marL="256032" indent="-256032">
              <a:spcBef>
                <a:spcPts val="600"/>
              </a:spcBef>
              <a:spcAft>
                <a:spcPts val="600"/>
              </a:spcAft>
            </a:pPr>
            <a:r>
              <a:rPr lang="en-US" sz="1600" smtClean="0"/>
              <a:t>Reduce hospitalisation</a:t>
            </a:r>
          </a:p>
          <a:p>
            <a:pPr marL="256032" indent="-256032">
              <a:spcBef>
                <a:spcPts val="600"/>
              </a:spcBef>
              <a:spcAft>
                <a:spcPts val="600"/>
              </a:spcAft>
            </a:pPr>
            <a:r>
              <a:rPr lang="en-US" sz="1600" smtClean="0"/>
              <a:t>Reduce burden </a:t>
            </a:r>
          </a:p>
          <a:p>
            <a:pPr marL="256032" indent="-256032">
              <a:spcBef>
                <a:spcPts val="600"/>
              </a:spcBef>
              <a:spcAft>
                <a:spcPts val="600"/>
              </a:spcAft>
            </a:pPr>
            <a:r>
              <a:rPr lang="en-US" sz="1600" smtClean="0"/>
              <a:t>Improve treatment adherence</a:t>
            </a:r>
          </a:p>
          <a:p>
            <a:pPr marL="256032" indent="-256032">
              <a:spcBef>
                <a:spcPts val="600"/>
              </a:spcBef>
              <a:spcAft>
                <a:spcPts val="600"/>
              </a:spcAft>
            </a:pPr>
            <a:r>
              <a:rPr lang="en-US" sz="1600" smtClean="0"/>
              <a:t>Increase functionality</a:t>
            </a:r>
          </a:p>
          <a:p>
            <a:pPr marL="256032" indent="-256032">
              <a:spcBef>
                <a:spcPts val="600"/>
              </a:spcBef>
              <a:spcAft>
                <a:spcPts val="600"/>
              </a:spcAft>
            </a:pPr>
            <a:r>
              <a:rPr lang="en-US" sz="1600" smtClean="0"/>
              <a:t>Many other parameters</a:t>
            </a:r>
          </a:p>
          <a:p>
            <a:pPr>
              <a:spcAft>
                <a:spcPts val="600"/>
              </a:spcAft>
            </a:pPr>
            <a:endParaRPr lang="en-US" sz="1600" smtClean="0"/>
          </a:p>
          <a:p>
            <a:pPr>
              <a:spcAft>
                <a:spcPts val="600"/>
              </a:spcAft>
            </a:pPr>
            <a:endParaRPr lang="en-US" sz="1600" dirty="0" smtClean="0"/>
          </a:p>
        </p:txBody>
      </p:sp>
      <p:sp>
        <p:nvSpPr>
          <p:cNvPr id="13" name="Oval 12"/>
          <p:cNvSpPr/>
          <p:nvPr/>
        </p:nvSpPr>
        <p:spPr>
          <a:xfrm>
            <a:off x="5029291" y="3154699"/>
            <a:ext cx="1130117" cy="1130117"/>
          </a:xfrm>
          <a:prstGeom prst="ellipse">
            <a:avLst/>
          </a:prstGeom>
          <a:solidFill>
            <a:srgbClr val="FFFFFF"/>
          </a:solidFill>
          <a:ln>
            <a:solidFill>
              <a:srgbClr val="CE12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16372" y="3365848"/>
            <a:ext cx="116706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50% reduction</a:t>
            </a:r>
            <a:endParaRPr lang="en-GB" b="1" dirty="0"/>
          </a:p>
        </p:txBody>
      </p:sp>
      <p:sp>
        <p:nvSpPr>
          <p:cNvPr id="15" name="Oval 14"/>
          <p:cNvSpPr/>
          <p:nvPr/>
        </p:nvSpPr>
        <p:spPr>
          <a:xfrm>
            <a:off x="8366786" y="3167287"/>
            <a:ext cx="1130117" cy="1130117"/>
          </a:xfrm>
          <a:prstGeom prst="ellipse">
            <a:avLst/>
          </a:prstGeom>
          <a:solidFill>
            <a:srgbClr val="FFFFFF"/>
          </a:solidFill>
          <a:ln>
            <a:solidFill>
              <a:srgbClr val="EEAD2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324238" y="3386864"/>
            <a:ext cx="120733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61% reduction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949040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9-20 at 2.20.3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2" r="16896"/>
          <a:stretch/>
        </p:blipFill>
        <p:spPr>
          <a:xfrm>
            <a:off x="-83087" y="0"/>
            <a:ext cx="9989087" cy="74243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311726" y="4387273"/>
            <a:ext cx="9767454" cy="2262898"/>
          </a:xfrm>
          <a:prstGeom prst="rect">
            <a:avLst/>
          </a:prstGeom>
          <a:solidFill>
            <a:srgbClr val="CE1233">
              <a:alpha val="7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 idx="4294967295"/>
          </p:nvPr>
        </p:nvSpPr>
        <p:spPr>
          <a:xfrm>
            <a:off x="0" y="5119688"/>
            <a:ext cx="9153525" cy="5334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800" b="1" dirty="0" smtClean="0">
                <a:solidFill>
                  <a:srgbClr val="FFFFFF"/>
                </a:solidFill>
              </a:rPr>
              <a:t>Healios delivered outcomes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7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5898-93EF-D743-8F8B-F7706A13D38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Healios</a:t>
            </a:r>
            <a:r>
              <a:rPr lang="en-US" dirty="0"/>
              <a:t> delivers </a:t>
            </a:r>
            <a:r>
              <a:rPr lang="en-US" dirty="0" smtClean="0"/>
              <a:t>upon the family intervention requirements as outlined within the NICE </a:t>
            </a:r>
            <a:r>
              <a:rPr lang="en-US" dirty="0"/>
              <a:t>clinical guidelines &amp; quality </a:t>
            </a:r>
            <a:r>
              <a:rPr lang="en-US" dirty="0" smtClean="0"/>
              <a:t>standards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52827" y="2432451"/>
            <a:ext cx="686446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600" dirty="0"/>
              <a:t>Family intervention should: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1600" dirty="0" smtClean="0"/>
              <a:t>include </a:t>
            </a:r>
            <a:r>
              <a:rPr lang="en-GB" sz="1600" dirty="0"/>
              <a:t>the person with psychosis or schizophrenia if practical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1600" dirty="0" smtClean="0"/>
              <a:t>be </a:t>
            </a:r>
            <a:r>
              <a:rPr lang="en-GB" sz="1600" dirty="0"/>
              <a:t>carried out for between 3 months and 1 year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1600" dirty="0" smtClean="0"/>
              <a:t>include </a:t>
            </a:r>
            <a:r>
              <a:rPr lang="en-GB" sz="1600" dirty="0"/>
              <a:t>at least 10 planned sessions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1600" dirty="0" smtClean="0"/>
              <a:t>take </a:t>
            </a:r>
            <a:r>
              <a:rPr lang="en-GB" sz="1600" dirty="0"/>
              <a:t>account of the whole family's preference for either single-</a:t>
            </a:r>
            <a:r>
              <a:rPr lang="en-GB" sz="1600" dirty="0" smtClean="0"/>
              <a:t>family intervention </a:t>
            </a:r>
            <a:r>
              <a:rPr lang="en-GB" sz="1600" dirty="0"/>
              <a:t>or multi-family group intervention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1600" dirty="0" smtClean="0"/>
              <a:t>take </a:t>
            </a:r>
            <a:r>
              <a:rPr lang="en-GB" sz="1600" dirty="0"/>
              <a:t>account of the relationship between the main carer and the person </a:t>
            </a:r>
            <a:r>
              <a:rPr lang="en-GB" sz="1600" dirty="0" smtClean="0"/>
              <a:t>with psychosis </a:t>
            </a:r>
            <a:r>
              <a:rPr lang="en-GB" sz="1600" dirty="0"/>
              <a:t>or schizophrenia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GB" sz="1600" dirty="0" smtClean="0"/>
              <a:t>have </a:t>
            </a:r>
            <a:r>
              <a:rPr lang="en-GB" sz="1600" dirty="0"/>
              <a:t>a specific supportive, educational or treatment function and </a:t>
            </a:r>
            <a:r>
              <a:rPr lang="en-GB" sz="1600" dirty="0" smtClean="0"/>
              <a:t>include negotiated </a:t>
            </a:r>
            <a:r>
              <a:rPr lang="en-GB" sz="1600" dirty="0"/>
              <a:t>problem solving or crisis management work. [2009]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6118" y="1927620"/>
            <a:ext cx="5030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NICE </a:t>
            </a:r>
            <a:r>
              <a:rPr lang="en-GB" b="1" smtClean="0"/>
              <a:t>clinical guidelines &amp; quality standards state:</a:t>
            </a:r>
            <a:endParaRPr lang="en-GB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617296" y="197116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Healios Service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385392" y="2841138"/>
            <a:ext cx="33955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1600" b="1" dirty="0">
                <a:solidFill>
                  <a:srgbClr val="CE1233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1600" b="1" dirty="0" smtClean="0">
                <a:solidFill>
                  <a:srgbClr val="CE1233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1600" b="1" dirty="0">
                <a:solidFill>
                  <a:srgbClr val="CE1233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GB" sz="1600" b="1" dirty="0">
              <a:solidFill>
                <a:srgbClr val="CE1233"/>
              </a:solidFill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1600" b="1" dirty="0" smtClean="0">
                <a:solidFill>
                  <a:srgbClr val="CE1233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GB" sz="1600" b="1" dirty="0" smtClean="0">
              <a:solidFill>
                <a:srgbClr val="CE1233"/>
              </a:solidFill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GB" sz="1600" b="1" dirty="0">
              <a:solidFill>
                <a:srgbClr val="CE1233"/>
              </a:solidFill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1600" b="1" dirty="0" smtClean="0">
                <a:solidFill>
                  <a:srgbClr val="CE1233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GB" sz="1600" b="1" dirty="0">
              <a:solidFill>
                <a:srgbClr val="CE1233"/>
              </a:solidFill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1600" b="1" dirty="0">
                <a:solidFill>
                  <a:srgbClr val="CE1233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GB" sz="1600" b="1" dirty="0">
              <a:solidFill>
                <a:srgbClr val="CE1233"/>
              </a:solidFill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GB" sz="1600" b="1" dirty="0" smtClean="0">
              <a:solidFill>
                <a:srgbClr val="CE123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0288" y="6360149"/>
            <a:ext cx="8340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 NICE </a:t>
            </a:r>
            <a:r>
              <a:rPr lang="en-GB" sz="1000" dirty="0"/>
              <a:t>clinical guideline </a:t>
            </a:r>
            <a:r>
              <a:rPr lang="en-GB" sz="1000" dirty="0" smtClean="0"/>
              <a:t>CG178</a:t>
            </a:r>
            <a:r>
              <a:rPr lang="en-GB" sz="1000" dirty="0"/>
              <a:t>: Psychosis and schizophrenia in adults: treatment and management </a:t>
            </a:r>
            <a:r>
              <a:rPr lang="en-GB" sz="1000" dirty="0" smtClean="0"/>
              <a:t>(February 2014)</a:t>
            </a:r>
            <a:endParaRPr lang="en-GB" sz="1000" dirty="0"/>
          </a:p>
          <a:p>
            <a:r>
              <a:rPr lang="en-GB" sz="1000" dirty="0" smtClean="0"/>
              <a:t> NICE </a:t>
            </a:r>
            <a:r>
              <a:rPr lang="en-GB" sz="1000" dirty="0"/>
              <a:t>quality standards QS80 for family </a:t>
            </a:r>
            <a:r>
              <a:rPr lang="en-GB" sz="1000" dirty="0" smtClean="0"/>
              <a:t>intervention (February 2015)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81566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5898-93EF-D743-8F8B-F7706A13D38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Healios</a:t>
            </a:r>
            <a:r>
              <a:rPr lang="en-GB" dirty="0" smtClean="0"/>
              <a:t> improves the lives of people with mental illness and their family members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06202" y="5656629"/>
            <a:ext cx="88211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 smtClean="0"/>
              <a:t>Healios data from over 3,000 sessions in psychosis between Jun 2013 – Mar 2015 based on users having 8 sessions with a Healios clinician</a:t>
            </a:r>
            <a:endParaRPr lang="en-GB" sz="1600" b="1" i="1" dirty="0"/>
          </a:p>
        </p:txBody>
      </p:sp>
      <p:sp>
        <p:nvSpPr>
          <p:cNvPr id="5" name="Rectangle 4"/>
          <p:cNvSpPr/>
          <p:nvPr/>
        </p:nvSpPr>
        <p:spPr>
          <a:xfrm>
            <a:off x="511778" y="1725262"/>
            <a:ext cx="4335679" cy="3538763"/>
          </a:xfrm>
          <a:prstGeom prst="rect">
            <a:avLst/>
          </a:prstGeom>
          <a:noFill/>
          <a:ln w="28575" cmpd="sng">
            <a:solidFill>
              <a:srgbClr val="0566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1051680" y="3118076"/>
            <a:ext cx="962058" cy="595634"/>
          </a:xfrm>
          <a:prstGeom prst="downArrow">
            <a:avLst/>
          </a:prstGeom>
          <a:solidFill>
            <a:srgbClr val="05666B"/>
          </a:solidFill>
          <a:ln>
            <a:solidFill>
              <a:srgbClr val="0566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1570" y="1904895"/>
            <a:ext cx="19882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prstClr val="black"/>
                </a:solidFill>
              </a:rPr>
              <a:t>Family critical </a:t>
            </a:r>
            <a:r>
              <a:rPr lang="en-GB" sz="1600" dirty="0" smtClean="0">
                <a:solidFill>
                  <a:prstClr val="black"/>
                </a:solidFill>
              </a:rPr>
              <a:t>comments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7219" y="1904895"/>
            <a:ext cx="13306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prstClr val="black"/>
                </a:solidFill>
              </a:rPr>
              <a:t>Substance use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2385197" y="3118075"/>
            <a:ext cx="962058" cy="898044"/>
          </a:xfrm>
          <a:prstGeom prst="downArrow">
            <a:avLst/>
          </a:prstGeom>
          <a:solidFill>
            <a:srgbClr val="05666B"/>
          </a:solidFill>
          <a:ln>
            <a:solidFill>
              <a:srgbClr val="0566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4136" y="4324637"/>
            <a:ext cx="1526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prstClr val="black"/>
                </a:solidFill>
              </a:rPr>
              <a:t>13% </a:t>
            </a:r>
            <a:r>
              <a:rPr lang="en-GB" b="1" dirty="0" smtClean="0">
                <a:solidFill>
                  <a:prstClr val="black"/>
                </a:solidFill>
              </a:rPr>
              <a:t>reduction</a:t>
            </a:r>
            <a:endParaRPr lang="en-GB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23874" y="4324637"/>
            <a:ext cx="120635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/>
            </a:lvl1pPr>
          </a:lstStyle>
          <a:p>
            <a:r>
              <a:rPr lang="en-GB" sz="2800" dirty="0" smtClean="0">
                <a:solidFill>
                  <a:prstClr val="black"/>
                </a:solidFill>
              </a:rPr>
              <a:t>22% </a:t>
            </a:r>
            <a:r>
              <a:rPr lang="en-GB" sz="1800" dirty="0">
                <a:solidFill>
                  <a:prstClr val="black"/>
                </a:solidFill>
              </a:rPr>
              <a:t>reduction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3169" y="1319970"/>
            <a:ext cx="4335679" cy="445307"/>
          </a:xfrm>
          <a:prstGeom prst="rect">
            <a:avLst/>
          </a:prstGeom>
          <a:solidFill>
            <a:srgbClr val="05666B"/>
          </a:solidFill>
          <a:ln w="28575" cmpd="sng">
            <a:solidFill>
              <a:srgbClr val="0566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Patient-related outcomes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4764" y="1904895"/>
            <a:ext cx="153929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prstClr val="black"/>
                </a:solidFill>
              </a:rPr>
              <a:t>Treatment adherence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 flipV="1">
            <a:off x="3647584" y="2551683"/>
            <a:ext cx="962058" cy="556192"/>
          </a:xfrm>
          <a:prstGeom prst="downArrow">
            <a:avLst/>
          </a:prstGeom>
          <a:solidFill>
            <a:srgbClr val="05666B"/>
          </a:solidFill>
          <a:ln>
            <a:solidFill>
              <a:srgbClr val="0566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77634" y="3118075"/>
            <a:ext cx="3474717" cy="1"/>
          </a:xfrm>
          <a:prstGeom prst="line">
            <a:avLst/>
          </a:prstGeom>
          <a:ln>
            <a:solidFill>
              <a:srgbClr val="05666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446813" y="4324637"/>
            <a:ext cx="1447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/>
            </a:lvl1pPr>
          </a:lstStyle>
          <a:p>
            <a:r>
              <a:rPr lang="en-GB" sz="2800" dirty="0">
                <a:solidFill>
                  <a:prstClr val="black"/>
                </a:solidFill>
              </a:rPr>
              <a:t>8</a:t>
            </a:r>
            <a:r>
              <a:rPr lang="en-GB" sz="2800" dirty="0" smtClean="0">
                <a:solidFill>
                  <a:prstClr val="black"/>
                </a:solidFill>
              </a:rPr>
              <a:t>% </a:t>
            </a:r>
            <a:r>
              <a:rPr lang="en-GB" sz="1800" dirty="0" smtClean="0">
                <a:solidFill>
                  <a:prstClr val="black"/>
                </a:solidFill>
              </a:rPr>
              <a:t>increase</a:t>
            </a:r>
            <a:endParaRPr lang="en-GB" sz="1800" dirty="0">
              <a:solidFill>
                <a:prstClr val="black"/>
              </a:solidFill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5903244" y="3122310"/>
            <a:ext cx="962058" cy="1103622"/>
          </a:xfrm>
          <a:prstGeom prst="down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59531" y="1904896"/>
            <a:ext cx="187676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prstClr val="black"/>
                </a:solidFill>
              </a:rPr>
              <a:t>Overall Family burden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43634" y="1904896"/>
            <a:ext cx="153929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prstClr val="black"/>
                </a:solidFill>
              </a:rPr>
              <a:t>Family overall distress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7902798" y="3122311"/>
            <a:ext cx="962058" cy="992064"/>
          </a:xfrm>
          <a:prstGeom prst="down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08211" y="4326170"/>
            <a:ext cx="1526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prstClr val="black"/>
                </a:solidFill>
              </a:rPr>
              <a:t>28% </a:t>
            </a:r>
            <a:r>
              <a:rPr lang="en-GB" b="1" dirty="0" smtClean="0">
                <a:solidFill>
                  <a:prstClr val="black"/>
                </a:solidFill>
              </a:rPr>
              <a:t>reduction</a:t>
            </a:r>
            <a:endParaRPr lang="en-GB" b="1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50798" y="4326170"/>
            <a:ext cx="150854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/>
            </a:lvl1pPr>
          </a:lstStyle>
          <a:p>
            <a:r>
              <a:rPr lang="en-GB" sz="2800" dirty="0" smtClean="0">
                <a:solidFill>
                  <a:prstClr val="black"/>
                </a:solidFill>
              </a:rPr>
              <a:t>23% </a:t>
            </a:r>
            <a:r>
              <a:rPr lang="en-GB" sz="1800" dirty="0">
                <a:solidFill>
                  <a:prstClr val="black"/>
                </a:solidFill>
              </a:rPr>
              <a:t>reduction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300213" y="1321503"/>
            <a:ext cx="4335679" cy="445307"/>
          </a:xfrm>
          <a:prstGeom prst="rect">
            <a:avLst/>
          </a:prstGeom>
          <a:solidFill>
            <a:schemeClr val="accent3"/>
          </a:solidFill>
          <a:ln w="28575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white"/>
                </a:solidFill>
              </a:rPr>
              <a:t>Family-related outcomes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298822" y="1726795"/>
            <a:ext cx="4335679" cy="3538763"/>
          </a:xfrm>
          <a:prstGeom prst="rect">
            <a:avLst/>
          </a:prstGeom>
          <a:noFill/>
          <a:ln w="28575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5608211" y="3118075"/>
            <a:ext cx="3474717" cy="1"/>
          </a:xfrm>
          <a:prstGeom prst="lin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549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5898-93EF-D743-8F8B-F7706A13D38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Healios</a:t>
            </a:r>
            <a:r>
              <a:rPr lang="en-US" dirty="0"/>
              <a:t> makes referral to first session within 2 weeks a reality..</a:t>
            </a:r>
            <a:endParaRPr lang="en-GB" dirty="0"/>
          </a:p>
        </p:txBody>
      </p:sp>
      <p:pic>
        <p:nvPicPr>
          <p:cNvPr id="4" name="Picture 3" descr="Screen Shot 2015-08-06 at 19.44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2229"/>
            <a:ext cx="9906000" cy="338389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5" name="TextBox 4"/>
          <p:cNvSpPr txBox="1"/>
          <p:nvPr/>
        </p:nvSpPr>
        <p:spPr>
          <a:xfrm>
            <a:off x="829057" y="5269326"/>
            <a:ext cx="8102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Our service reduces access challenges to urban and rural populations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89106" y="6413963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Data based on Healios mental illness service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28445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5898-93EF-D743-8F8B-F7706A13D38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Healios</a:t>
            </a:r>
            <a:r>
              <a:rPr lang="en-US" dirty="0"/>
              <a:t>: Delivering exceptional customer experience and satisfaction ratings whilst providing increased patient choice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860566" y="5040451"/>
            <a:ext cx="8300119" cy="804816"/>
          </a:xfrm>
          <a:prstGeom prst="rect">
            <a:avLst/>
          </a:prstGeom>
          <a:solidFill>
            <a:srgbClr val="D4011D"/>
          </a:solidFill>
          <a:ln>
            <a:solidFill>
              <a:srgbClr val="D4011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Screen Shot 2015-08-08 at 13.10.2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" r="4340"/>
          <a:stretch/>
        </p:blipFill>
        <p:spPr>
          <a:xfrm>
            <a:off x="0" y="1519590"/>
            <a:ext cx="9906000" cy="31074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8487" y="5120741"/>
            <a:ext cx="7869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Healios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seeks feedback on service quality by using clinically validated customer satisfaction scales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7746" y="6510785"/>
            <a:ext cx="2941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Data based on Healios mental illness service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8668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5898-93EF-D743-8F8B-F7706A13D380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Commissioning </a:t>
            </a:r>
            <a:r>
              <a:rPr lang="en-US" dirty="0" err="1"/>
              <a:t>Healios</a:t>
            </a:r>
            <a:r>
              <a:rPr lang="en-US" dirty="0"/>
              <a:t> helps you save Time and Money to re-</a:t>
            </a:r>
            <a:r>
              <a:rPr lang="en-US" dirty="0" err="1"/>
              <a:t>prioritise</a:t>
            </a:r>
            <a:r>
              <a:rPr lang="en-US" dirty="0"/>
              <a:t> in other areas of need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(based on 100 patients/families receiving 12 sessions of FI)</a:t>
            </a:r>
            <a:endParaRPr lang="en-GB" dirty="0"/>
          </a:p>
        </p:txBody>
      </p:sp>
      <p:graphicFrame>
        <p:nvGraphicFramePr>
          <p:cNvPr id="4" name="Chart 3"/>
          <p:cNvGraphicFramePr/>
          <p:nvPr>
            <p:extLst/>
          </p:nvPr>
        </p:nvGraphicFramePr>
        <p:xfrm>
          <a:off x="635713" y="1567543"/>
          <a:ext cx="4346177" cy="4412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9852" y="3147170"/>
            <a:ext cx="382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rgbClr val="05666B"/>
                </a:solidFill>
              </a:defRPr>
            </a:lvl1pPr>
          </a:lstStyle>
          <a:p>
            <a:r>
              <a:rPr lang="en-US" sz="2000" dirty="0"/>
              <a:t>£</a:t>
            </a:r>
          </a:p>
        </p:txBody>
      </p:sp>
      <p:sp>
        <p:nvSpPr>
          <p:cNvPr id="6" name="Right Brace 5"/>
          <p:cNvSpPr/>
          <p:nvPr/>
        </p:nvSpPr>
        <p:spPr>
          <a:xfrm>
            <a:off x="3793270" y="2363668"/>
            <a:ext cx="399498" cy="1513298"/>
          </a:xfrm>
          <a:prstGeom prst="rightBrace">
            <a:avLst/>
          </a:prstGeom>
          <a:ln w="57150">
            <a:solidFill>
              <a:srgbClr val="05666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5666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33113" y="2881215"/>
            <a:ext cx="1679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5666B"/>
                </a:solidFill>
              </a:rPr>
              <a:t>£144,000</a:t>
            </a:r>
            <a:endParaRPr lang="en-US" sz="1600" b="1" dirty="0">
              <a:solidFill>
                <a:srgbClr val="05666B"/>
              </a:solidFill>
            </a:endParaRP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/>
          </p:nvPr>
        </p:nvGraphicFramePr>
        <p:xfrm>
          <a:off x="6666793" y="1509487"/>
          <a:ext cx="2291838" cy="48547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154188" y="4290187"/>
            <a:ext cx="935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smtClean="0">
                <a:solidFill>
                  <a:srgbClr val="05666B"/>
                </a:solidFill>
              </a:rPr>
              <a:t>Days of FI sessions</a:t>
            </a:r>
            <a:endParaRPr lang="en-GB" sz="1200" i="1" dirty="0">
              <a:solidFill>
                <a:srgbClr val="05666B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72918" y="3014587"/>
            <a:ext cx="1016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smtClean="0">
                <a:solidFill>
                  <a:srgbClr val="EEAD25"/>
                </a:solidFill>
              </a:rPr>
              <a:t>Days of round-trip travel </a:t>
            </a:r>
            <a:r>
              <a:rPr lang="en-GB" sz="1200" i="1" dirty="0">
                <a:solidFill>
                  <a:srgbClr val="EEAD25"/>
                </a:solidFill>
              </a:rPr>
              <a:t>t</a:t>
            </a:r>
            <a:r>
              <a:rPr lang="en-GB" sz="1200" i="1" dirty="0" smtClean="0">
                <a:solidFill>
                  <a:srgbClr val="EEAD25"/>
                </a:solidFill>
              </a:rPr>
              <a:t>ime </a:t>
            </a:r>
            <a:endParaRPr lang="en-GB" sz="1200" i="1" dirty="0">
              <a:solidFill>
                <a:srgbClr val="EEAD25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687005" y="2010545"/>
            <a:ext cx="227967" cy="227967"/>
          </a:xfrm>
          <a:prstGeom prst="ellipse">
            <a:avLst/>
          </a:prstGeom>
          <a:solidFill>
            <a:schemeClr val="bg1"/>
          </a:solidFill>
          <a:ln w="28575" cmpd="sng">
            <a:solidFill>
              <a:srgbClr val="42404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7815499" y="1804416"/>
            <a:ext cx="1881" cy="220643"/>
          </a:xfrm>
          <a:prstGeom prst="line">
            <a:avLst/>
          </a:prstGeom>
          <a:ln w="28575" cmpd="sng">
            <a:solidFill>
              <a:srgbClr val="42404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72918" y="1619345"/>
            <a:ext cx="1016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 smtClean="0">
                <a:solidFill>
                  <a:srgbClr val="C00000"/>
                </a:solidFill>
              </a:rPr>
              <a:t>293</a:t>
            </a:r>
            <a:r>
              <a:rPr lang="en-US" sz="1200" i="1" dirty="0" smtClean="0">
                <a:solidFill>
                  <a:srgbClr val="C00000"/>
                </a:solidFill>
              </a:rPr>
              <a:t> total days</a:t>
            </a:r>
            <a:endParaRPr lang="en-US" sz="1200" i="1" dirty="0">
              <a:solidFill>
                <a:srgbClr val="C0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104085" y="1784390"/>
            <a:ext cx="708627" cy="1"/>
          </a:xfrm>
          <a:prstGeom prst="line">
            <a:avLst/>
          </a:prstGeom>
          <a:ln w="28575" cmpd="sng">
            <a:solidFill>
              <a:srgbClr val="42404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196860" y="2321179"/>
            <a:ext cx="935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Days of </a:t>
            </a:r>
            <a:r>
              <a:rPr lang="en-GB" sz="1200" i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FI admin</a:t>
            </a:r>
            <a:endParaRPr lang="en-GB" sz="12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84928" y="4357597"/>
            <a:ext cx="488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mtClean="0">
                <a:solidFill>
                  <a:schemeClr val="bg1"/>
                </a:solidFill>
              </a:rPr>
              <a:t>150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57129" y="6241142"/>
            <a:ext cx="1182375" cy="307777"/>
          </a:xfrm>
          <a:prstGeom prst="rect">
            <a:avLst/>
          </a:prstGeom>
          <a:noFill/>
          <a:ln>
            <a:solidFill>
              <a:srgbClr val="424042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400" smtClean="0"/>
              <a:t>Working Days</a:t>
            </a:r>
            <a:endParaRPr lang="en-US" sz="1400"/>
          </a:p>
        </p:txBody>
      </p:sp>
      <p:sp>
        <p:nvSpPr>
          <p:cNvPr id="18" name="TextBox 17"/>
          <p:cNvSpPr txBox="1"/>
          <p:nvPr/>
        </p:nvSpPr>
        <p:spPr>
          <a:xfrm>
            <a:off x="2227944" y="6204860"/>
            <a:ext cx="1332737" cy="307777"/>
          </a:xfrm>
          <a:prstGeom prst="rect">
            <a:avLst/>
          </a:prstGeom>
          <a:noFill/>
          <a:ln>
            <a:solidFill>
              <a:srgbClr val="424042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Cost of Delivery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6357769" y="5561704"/>
            <a:ext cx="3012142" cy="6669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7053935" y="5617022"/>
            <a:ext cx="1546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Current Services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046571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9-20 at 2.08.2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8"/>
          <a:stretch/>
        </p:blipFill>
        <p:spPr>
          <a:xfrm>
            <a:off x="-83087" y="0"/>
            <a:ext cx="9989087" cy="74243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311726" y="4387273"/>
            <a:ext cx="9767454" cy="2262898"/>
          </a:xfrm>
          <a:prstGeom prst="rect">
            <a:avLst/>
          </a:prstGeom>
          <a:solidFill>
            <a:srgbClr val="CE1233">
              <a:alpha val="7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 idx="4294967295"/>
          </p:nvPr>
        </p:nvSpPr>
        <p:spPr>
          <a:xfrm>
            <a:off x="0" y="5119688"/>
            <a:ext cx="9153525" cy="5334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rgbClr val="FFFFFF"/>
                </a:solidFill>
              </a:rPr>
              <a:t>How does Healios achieve these results?</a:t>
            </a:r>
          </a:p>
        </p:txBody>
      </p:sp>
    </p:spTree>
    <p:extLst>
      <p:ext uri="{BB962C8B-B14F-4D97-AF65-F5344CB8AC3E}">
        <p14:creationId xmlns:p14="http://schemas.microsoft.com/office/powerpoint/2010/main" val="121629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Oval 85"/>
          <p:cNvSpPr/>
          <p:nvPr/>
        </p:nvSpPr>
        <p:spPr>
          <a:xfrm rot="3017215">
            <a:off x="2163983" y="2705749"/>
            <a:ext cx="3094863" cy="3491075"/>
          </a:xfrm>
          <a:prstGeom prst="ellipse">
            <a:avLst/>
          </a:prstGeom>
          <a:noFill/>
          <a:ln w="28575" cmpd="sng"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/>
          <p:cNvGrpSpPr/>
          <p:nvPr/>
        </p:nvGrpSpPr>
        <p:grpSpPr>
          <a:xfrm>
            <a:off x="2050001" y="4056527"/>
            <a:ext cx="4540927" cy="1456027"/>
            <a:chOff x="2273027" y="3525441"/>
            <a:chExt cx="4540927" cy="1456027"/>
          </a:xfrm>
        </p:grpSpPr>
        <p:sp>
          <p:nvSpPr>
            <p:cNvPr id="88" name="Rectangle 87"/>
            <p:cNvSpPr/>
            <p:nvPr/>
          </p:nvSpPr>
          <p:spPr>
            <a:xfrm rot="3017215">
              <a:off x="3626563" y="2171905"/>
              <a:ext cx="1177147" cy="3884220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 rot="3017215">
              <a:off x="4479851" y="2647365"/>
              <a:ext cx="955084" cy="3713122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4" name="Picture 93" descr="Screen Shot 2015-08-08 at 16.03.3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7" t="8777" r="23937" b="49489"/>
          <a:stretch/>
        </p:blipFill>
        <p:spPr>
          <a:xfrm>
            <a:off x="4698086" y="1778509"/>
            <a:ext cx="668999" cy="589691"/>
          </a:xfrm>
          <a:prstGeom prst="rect">
            <a:avLst/>
          </a:prstGeom>
          <a:effectLst/>
        </p:spPr>
      </p:pic>
      <p:pic>
        <p:nvPicPr>
          <p:cNvPr id="95" name="Picture 94" descr="Screen Shot 2015-08-08 at 16.03.47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46777C"/>
              </a:clrFrom>
              <a:clrTo>
                <a:srgbClr val="46777C">
                  <a:alpha val="0"/>
                </a:srgbClr>
              </a:clrTo>
            </a:clrChange>
            <a:duotone>
              <a:prstClr val="black"/>
              <a:prstClr val="white">
                <a:tint val="45000"/>
                <a:satMod val="400000"/>
                <a:tint val="45000"/>
                <a:satMod val="400000"/>
              </a:prst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3" r="31323" b="58108"/>
          <a:stretch/>
        </p:blipFill>
        <p:spPr>
          <a:xfrm>
            <a:off x="3121966" y="1633624"/>
            <a:ext cx="589626" cy="643855"/>
          </a:xfrm>
          <a:prstGeom prst="rect">
            <a:avLst/>
          </a:prstGeom>
        </p:spPr>
      </p:pic>
      <p:pic>
        <p:nvPicPr>
          <p:cNvPr id="96" name="Picture 95" descr="Screen Shot 2015-08-08 at 16.03.5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6" r="30130" b="48686"/>
          <a:stretch/>
        </p:blipFill>
        <p:spPr>
          <a:xfrm>
            <a:off x="1749952" y="2028619"/>
            <a:ext cx="476239" cy="634432"/>
          </a:xfrm>
          <a:prstGeom prst="rect">
            <a:avLst/>
          </a:prstGeom>
        </p:spPr>
      </p:pic>
      <p:pic>
        <p:nvPicPr>
          <p:cNvPr id="97" name="Picture 96" descr="Screen Shot 2015-08-08 at 16.04.05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5" t="6433" r="22066" b="50147"/>
          <a:stretch/>
        </p:blipFill>
        <p:spPr>
          <a:xfrm>
            <a:off x="797480" y="4658918"/>
            <a:ext cx="725693" cy="635053"/>
          </a:xfrm>
          <a:prstGeom prst="rect">
            <a:avLst/>
          </a:prstGeom>
        </p:spPr>
      </p:pic>
      <p:pic>
        <p:nvPicPr>
          <p:cNvPr id="98" name="Picture 97" descr="Screen Shot 2015-08-08 at 16.04.1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7" r="16938" b="57117"/>
          <a:stretch/>
        </p:blipFill>
        <p:spPr>
          <a:xfrm>
            <a:off x="797481" y="3206731"/>
            <a:ext cx="873100" cy="613017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4584694" y="2243460"/>
            <a:ext cx="793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Best of Technology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911523" y="2157716"/>
            <a:ext cx="1049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Personal Human Connection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636565" y="2599986"/>
            <a:ext cx="782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Proven Techniques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86141" y="3722664"/>
            <a:ext cx="839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Holistic Approach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632390" y="5151527"/>
            <a:ext cx="1009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Real time Collaboration 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04" name="Straight Connector 103"/>
          <p:cNvCxnSpPr/>
          <p:nvPr/>
        </p:nvCxnSpPr>
        <p:spPr>
          <a:xfrm>
            <a:off x="2373596" y="2957892"/>
            <a:ext cx="292774" cy="337050"/>
          </a:xfrm>
          <a:prstGeom prst="line">
            <a:avLst/>
          </a:prstGeom>
          <a:ln w="285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V="1">
            <a:off x="1647903" y="4999135"/>
            <a:ext cx="396863" cy="34019"/>
          </a:xfrm>
          <a:prstGeom prst="line">
            <a:avLst/>
          </a:prstGeom>
          <a:ln w="285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>
            <a:off x="4425935" y="2583024"/>
            <a:ext cx="216097" cy="333381"/>
          </a:xfrm>
          <a:prstGeom prst="line">
            <a:avLst/>
          </a:prstGeom>
          <a:ln w="285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H="1">
            <a:off x="3416782" y="2661659"/>
            <a:ext cx="7488" cy="239533"/>
          </a:xfrm>
          <a:prstGeom prst="line">
            <a:avLst/>
          </a:prstGeom>
          <a:ln w="285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1727275" y="3887791"/>
            <a:ext cx="424535" cy="129721"/>
          </a:xfrm>
          <a:prstGeom prst="line">
            <a:avLst/>
          </a:prstGeom>
          <a:ln w="285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Oval 108"/>
          <p:cNvSpPr/>
          <p:nvPr/>
        </p:nvSpPr>
        <p:spPr>
          <a:xfrm>
            <a:off x="4476296" y="1710467"/>
            <a:ext cx="1060869" cy="1025597"/>
          </a:xfrm>
          <a:prstGeom prst="ellipse">
            <a:avLst/>
          </a:prstGeom>
          <a:noFill/>
          <a:ln w="190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2893835" y="1636062"/>
            <a:ext cx="1060869" cy="1025597"/>
          </a:xfrm>
          <a:prstGeom prst="ellipse">
            <a:avLst/>
          </a:prstGeom>
          <a:noFill/>
          <a:ln w="190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1487803" y="2044314"/>
            <a:ext cx="1060869" cy="1025597"/>
          </a:xfrm>
          <a:prstGeom prst="ellipse">
            <a:avLst/>
          </a:prstGeom>
          <a:noFill/>
          <a:ln w="190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694076" y="3223693"/>
            <a:ext cx="1060869" cy="1025597"/>
          </a:xfrm>
          <a:prstGeom prst="ellipse">
            <a:avLst/>
          </a:prstGeom>
          <a:noFill/>
          <a:ln w="190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614704" y="4641219"/>
            <a:ext cx="1060869" cy="1025597"/>
          </a:xfrm>
          <a:prstGeom prst="ellipse">
            <a:avLst/>
          </a:prstGeom>
          <a:noFill/>
          <a:ln w="190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9" name="Group 128"/>
          <p:cNvGrpSpPr/>
          <p:nvPr/>
        </p:nvGrpSpPr>
        <p:grpSpPr>
          <a:xfrm>
            <a:off x="2531908" y="3168848"/>
            <a:ext cx="2385777" cy="2264235"/>
            <a:chOff x="1762477" y="3046185"/>
            <a:chExt cx="4056611" cy="3849948"/>
          </a:xfrm>
        </p:grpSpPr>
        <p:pic>
          <p:nvPicPr>
            <p:cNvPr id="119" name="Picture 118" descr="Screen Shot 2015-08-09 at 12.32.07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68" t="6542" r="19724" b="39252"/>
            <a:stretch/>
          </p:blipFill>
          <p:spPr>
            <a:xfrm>
              <a:off x="2007803" y="5299526"/>
              <a:ext cx="1051034" cy="903890"/>
            </a:xfrm>
            <a:prstGeom prst="rect">
              <a:avLst/>
            </a:prstGeom>
          </p:spPr>
        </p:pic>
        <p:pic>
          <p:nvPicPr>
            <p:cNvPr id="120" name="Picture 119" descr="Screen Shot 2015-08-09 at 12.32.14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42" t="10473" r="19813" b="37808"/>
            <a:stretch/>
          </p:blipFill>
          <p:spPr>
            <a:xfrm>
              <a:off x="3555956" y="3046185"/>
              <a:ext cx="777765" cy="824897"/>
            </a:xfrm>
            <a:prstGeom prst="rect">
              <a:avLst/>
            </a:prstGeom>
          </p:spPr>
        </p:pic>
        <p:sp>
          <p:nvSpPr>
            <p:cNvPr id="121" name="TextBox 120"/>
            <p:cNvSpPr txBox="1"/>
            <p:nvPr/>
          </p:nvSpPr>
          <p:spPr>
            <a:xfrm>
              <a:off x="1762477" y="6163483"/>
              <a:ext cx="1596475" cy="732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rgbClr val="CE1233"/>
                  </a:solidFill>
                </a:rPr>
                <a:t>Carers and families</a:t>
              </a:r>
              <a:endParaRPr lang="en-US" sz="1100" b="1" dirty="0">
                <a:solidFill>
                  <a:srgbClr val="CE1233"/>
                </a:solidFill>
              </a:endParaRPr>
            </a:p>
          </p:txBody>
        </p:sp>
        <p:pic>
          <p:nvPicPr>
            <p:cNvPr id="122" name="Picture 121" descr="Screen Shot 2015-08-06 at 19.46.46.p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95" t="54891" r="19588" b="21471"/>
            <a:stretch/>
          </p:blipFill>
          <p:spPr>
            <a:xfrm>
              <a:off x="4833831" y="5248726"/>
              <a:ext cx="985257" cy="1011838"/>
            </a:xfrm>
            <a:prstGeom prst="ellipse">
              <a:avLst/>
            </a:prstGeom>
          </p:spPr>
        </p:pic>
        <p:sp>
          <p:nvSpPr>
            <p:cNvPr id="124" name="TextBox 123"/>
            <p:cNvSpPr txBox="1"/>
            <p:nvPr/>
          </p:nvSpPr>
          <p:spPr>
            <a:xfrm>
              <a:off x="4867409" y="6186684"/>
              <a:ext cx="918097" cy="444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rgbClr val="EEAD25"/>
                  </a:solidFill>
                </a:rPr>
                <a:t>NHS</a:t>
              </a:r>
              <a:endParaRPr lang="en-US" sz="1100" b="1" dirty="0">
                <a:solidFill>
                  <a:srgbClr val="EEAD25"/>
                </a:solidFill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3342432" y="3795844"/>
              <a:ext cx="1225245" cy="444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rgbClr val="265A5F"/>
                  </a:solidFill>
                </a:rPr>
                <a:t>Patients</a:t>
              </a:r>
              <a:endParaRPr lang="en-US" sz="1100" b="1" dirty="0">
                <a:solidFill>
                  <a:srgbClr val="265A5F"/>
                </a:solidFill>
              </a:endParaRPr>
            </a:p>
          </p:txBody>
        </p:sp>
        <p:cxnSp>
          <p:nvCxnSpPr>
            <p:cNvPr id="126" name="Straight Connector 125"/>
            <p:cNvCxnSpPr/>
            <p:nvPr/>
          </p:nvCxnSpPr>
          <p:spPr>
            <a:xfrm>
              <a:off x="4265770" y="4146785"/>
              <a:ext cx="882869" cy="1061669"/>
            </a:xfrm>
            <a:prstGeom prst="line">
              <a:avLst/>
            </a:prstGeom>
            <a:ln>
              <a:solidFill>
                <a:srgbClr val="42404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H="1">
              <a:off x="2723736" y="4146785"/>
              <a:ext cx="882869" cy="1061669"/>
            </a:xfrm>
            <a:prstGeom prst="line">
              <a:avLst/>
            </a:prstGeom>
            <a:ln>
              <a:solidFill>
                <a:srgbClr val="42404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3185754" y="5843365"/>
              <a:ext cx="1681656" cy="0"/>
            </a:xfrm>
            <a:prstGeom prst="line">
              <a:avLst/>
            </a:prstGeom>
            <a:ln>
              <a:solidFill>
                <a:srgbClr val="42404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0"/>
          <a:srcRect l="4751" t="15273" r="52262" b="16727"/>
          <a:stretch/>
        </p:blipFill>
        <p:spPr>
          <a:xfrm>
            <a:off x="7281744" y="1574693"/>
            <a:ext cx="1103972" cy="108654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5898-93EF-D743-8F8B-F7706A13D380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Healios/Trust hybrid models: Supporting NHS teams</a:t>
            </a:r>
            <a:endParaRPr lang="en-GB" dirty="0"/>
          </a:p>
        </p:txBody>
      </p:sp>
      <p:sp>
        <p:nvSpPr>
          <p:cNvPr id="52" name="TextBox 51"/>
          <p:cNvSpPr txBox="1"/>
          <p:nvPr/>
        </p:nvSpPr>
        <p:spPr>
          <a:xfrm>
            <a:off x="6705079" y="2644525"/>
            <a:ext cx="2369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Better outcomes </a:t>
            </a:r>
            <a:endParaRPr lang="en-US" b="1" dirty="0"/>
          </a:p>
        </p:txBody>
      </p:sp>
      <p:sp>
        <p:nvSpPr>
          <p:cNvPr id="53" name="Rectangle 52"/>
          <p:cNvSpPr/>
          <p:nvPr/>
        </p:nvSpPr>
        <p:spPr>
          <a:xfrm>
            <a:off x="6447736" y="3043978"/>
            <a:ext cx="2786495" cy="292192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GB" b="1" dirty="0" smtClean="0">
                <a:solidFill>
                  <a:srgbClr val="FFFFFF"/>
                </a:solidFill>
              </a:rPr>
              <a:t>Patient/family choice</a:t>
            </a:r>
          </a:p>
          <a:p>
            <a:pPr algn="ctr">
              <a:spcAft>
                <a:spcPts val="600"/>
              </a:spcAft>
            </a:pPr>
            <a:r>
              <a:rPr lang="en-GB" b="1" dirty="0" smtClean="0">
                <a:solidFill>
                  <a:srgbClr val="FFFFFF"/>
                </a:solidFill>
              </a:rPr>
              <a:t>Access &amp; reach</a:t>
            </a:r>
          </a:p>
          <a:p>
            <a:pPr algn="ctr">
              <a:spcAft>
                <a:spcPts val="600"/>
              </a:spcAft>
            </a:pPr>
            <a:r>
              <a:rPr lang="en-GB" b="1" dirty="0" smtClean="0">
                <a:solidFill>
                  <a:srgbClr val="FFFFFF"/>
                </a:solidFill>
              </a:rPr>
              <a:t>Engagement</a:t>
            </a:r>
          </a:p>
          <a:p>
            <a:pPr algn="ctr">
              <a:spcAft>
                <a:spcPts val="600"/>
              </a:spcAft>
            </a:pPr>
            <a:r>
              <a:rPr lang="en-GB" b="1" dirty="0" smtClean="0">
                <a:solidFill>
                  <a:srgbClr val="FFFFFF"/>
                </a:solidFill>
              </a:rPr>
              <a:t>Satisfaction</a:t>
            </a:r>
          </a:p>
          <a:p>
            <a:pPr algn="ctr">
              <a:spcAft>
                <a:spcPts val="600"/>
              </a:spcAft>
            </a:pPr>
            <a:r>
              <a:rPr lang="en-GB" b="1" dirty="0" smtClean="0">
                <a:solidFill>
                  <a:srgbClr val="FFFFFF"/>
                </a:solidFill>
              </a:rPr>
              <a:t>Efficiency</a:t>
            </a:r>
          </a:p>
          <a:p>
            <a:pPr algn="ctr">
              <a:spcAft>
                <a:spcPts val="600"/>
              </a:spcAft>
            </a:pPr>
            <a:r>
              <a:rPr lang="en-GB" b="1" dirty="0" smtClean="0">
                <a:solidFill>
                  <a:srgbClr val="FFFFFF"/>
                </a:solidFill>
              </a:rPr>
              <a:t>Quality</a:t>
            </a:r>
          </a:p>
          <a:p>
            <a:pPr algn="ctr">
              <a:spcAft>
                <a:spcPts val="600"/>
              </a:spcAft>
            </a:pPr>
            <a:r>
              <a:rPr lang="en-GB" b="1" dirty="0" smtClean="0">
                <a:solidFill>
                  <a:srgbClr val="FFFFFF"/>
                </a:solidFill>
              </a:rPr>
              <a:t>Costs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447736" y="1483112"/>
            <a:ext cx="2786495" cy="1560870"/>
          </a:xfrm>
          <a:prstGeom prst="rect">
            <a:avLst/>
          </a:prstGeom>
          <a:noFill/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600"/>
              </a:spcAft>
            </a:pPr>
            <a:endParaRPr lang="en-GB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868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5898-93EF-D743-8F8B-F7706A13D38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Agenda</a:t>
            </a:r>
            <a:endParaRPr lang="en-GB" dirty="0"/>
          </a:p>
        </p:txBody>
      </p:sp>
      <p:pic>
        <p:nvPicPr>
          <p:cNvPr id="6" name="Content Placeholder 7" descr="Screen shot 2015-08-28 at 1.15.36 AM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8126" y="2743927"/>
            <a:ext cx="5238177" cy="3593810"/>
          </a:xfrm>
          <a:prstGeom prst="rect">
            <a:avLst/>
          </a:prstGeom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525266" y="1550504"/>
            <a:ext cx="5279530" cy="307450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91440" tIns="251999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0">
              <a:spcBef>
                <a:spcPts val="600"/>
              </a:spcBef>
              <a:spcAft>
                <a:spcPts val="1800"/>
              </a:spcAft>
              <a:buNone/>
            </a:pPr>
            <a:endParaRPr lang="en-US" sz="1600" dirty="0" smtClean="0">
              <a:solidFill>
                <a:schemeClr val="bg1"/>
              </a:solidFill>
            </a:endParaRPr>
          </a:p>
          <a:p>
            <a:pPr marL="527472" indent="-347472">
              <a:spcBef>
                <a:spcPts val="60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1600" dirty="0" smtClean="0">
                <a:solidFill>
                  <a:schemeClr val="bg1"/>
                </a:solidFill>
              </a:rPr>
              <a:t>The </a:t>
            </a:r>
            <a:r>
              <a:rPr lang="en-US" sz="1600" dirty="0" err="1">
                <a:solidFill>
                  <a:schemeClr val="bg1"/>
                </a:solidFill>
              </a:rPr>
              <a:t>Healios</a:t>
            </a:r>
            <a:r>
              <a:rPr lang="en-US" sz="1600" dirty="0">
                <a:solidFill>
                  <a:schemeClr val="bg1"/>
                </a:solidFill>
              </a:rPr>
              <a:t> philosophy</a:t>
            </a:r>
          </a:p>
          <a:p>
            <a:pPr marL="527472" indent="-347472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Therapy areas and product offerings </a:t>
            </a:r>
          </a:p>
          <a:p>
            <a:pPr marL="527472" indent="-347472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Your goals and challenges</a:t>
            </a:r>
          </a:p>
          <a:p>
            <a:pPr marL="527472" indent="-347472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1600" dirty="0" err="1">
                <a:solidFill>
                  <a:schemeClr val="bg1"/>
                </a:solidFill>
              </a:rPr>
              <a:t>Healios</a:t>
            </a:r>
            <a:r>
              <a:rPr lang="en-US" sz="1600" dirty="0">
                <a:solidFill>
                  <a:schemeClr val="bg1"/>
                </a:solidFill>
              </a:rPr>
              <a:t> delivered outcomes</a:t>
            </a:r>
          </a:p>
          <a:p>
            <a:pPr marL="527472" indent="-347472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1600" dirty="0">
                <a:solidFill>
                  <a:schemeClr val="bg1"/>
                </a:solidFill>
              </a:rPr>
              <a:t>Discussion</a:t>
            </a:r>
          </a:p>
          <a:p>
            <a:pPr marL="1165225" marR="0" lvl="0" indent="-9842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None/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281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Healios </a:t>
            </a:r>
            <a:r>
              <a:rPr lang="en-GB" dirty="0" smtClean="0"/>
              <a:t>has established </a:t>
            </a:r>
            <a:r>
              <a:rPr lang="en-GB" dirty="0"/>
              <a:t>a new gold-standard in clinical supervision to deliver a consistently high quality FI service</a:t>
            </a:r>
          </a:p>
        </p:txBody>
      </p:sp>
      <p:sp>
        <p:nvSpPr>
          <p:cNvPr id="28" name="Oval 27"/>
          <p:cNvSpPr/>
          <p:nvPr/>
        </p:nvSpPr>
        <p:spPr>
          <a:xfrm>
            <a:off x="1630500" y="2026404"/>
            <a:ext cx="6787444" cy="4332111"/>
          </a:xfrm>
          <a:prstGeom prst="ellipse">
            <a:avLst/>
          </a:prstGeom>
          <a:noFill/>
          <a:ln>
            <a:solidFill>
              <a:srgbClr val="42404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3968679" y="4424833"/>
            <a:ext cx="2252870" cy="87466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CE1233"/>
                </a:solidFill>
              </a:rPr>
              <a:t>Weekly Quality Control &amp; Supervision Model</a:t>
            </a:r>
            <a:endParaRPr lang="en-GB" b="1" dirty="0">
              <a:solidFill>
                <a:srgbClr val="CE1233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36919" y="2726722"/>
            <a:ext cx="3088117" cy="4902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rgbClr val="C00000"/>
                </a:solidFill>
              </a:rPr>
              <a:t>Strive for Continuous Improvement</a:t>
            </a:r>
            <a:endParaRPr lang="en-GB" sz="1400" b="1" dirty="0">
              <a:solidFill>
                <a:srgbClr val="C00000"/>
              </a:solidFill>
            </a:endParaRPr>
          </a:p>
        </p:txBody>
      </p:sp>
      <p:pic>
        <p:nvPicPr>
          <p:cNvPr id="31" name="Picture 30" descr="HealiosLOGO300 (1)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1"/>
          <a:stretch/>
        </p:blipFill>
        <p:spPr>
          <a:xfrm>
            <a:off x="4194248" y="3620608"/>
            <a:ext cx="1708308" cy="684340"/>
          </a:xfrm>
          <a:prstGeom prst="rect">
            <a:avLst/>
          </a:prstGeom>
          <a:effectLst/>
        </p:spPr>
      </p:pic>
      <p:sp>
        <p:nvSpPr>
          <p:cNvPr id="32" name="Rectangle 31"/>
          <p:cNvSpPr/>
          <p:nvPr/>
        </p:nvSpPr>
        <p:spPr>
          <a:xfrm>
            <a:off x="385663" y="3042501"/>
            <a:ext cx="297697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 smtClean="0">
                <a:solidFill>
                  <a:srgbClr val="C00000"/>
                </a:solidFill>
              </a:rPr>
              <a:t>Continuous professional development supported with training from Consultant Psychiatrist and other psychology specialisms based on current evidence base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970189" y="1676938"/>
            <a:ext cx="2410110" cy="87466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rgbClr val="EEAD25"/>
                </a:solidFill>
              </a:rPr>
              <a:t>Recording of All Session </a:t>
            </a:r>
            <a:endParaRPr lang="en-GB" sz="1400" b="1" dirty="0">
              <a:solidFill>
                <a:srgbClr val="EEAD25"/>
              </a:solidFill>
            </a:endParaRPr>
          </a:p>
        </p:txBody>
      </p:sp>
      <p:pic>
        <p:nvPicPr>
          <p:cNvPr id="34" name="Picture 33" descr="imag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425" y="2228396"/>
            <a:ext cx="678624" cy="678624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7152996" y="4785699"/>
            <a:ext cx="456927" cy="58155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ziXed764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05" y="4836986"/>
            <a:ext cx="402055" cy="635991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887229" y="5240302"/>
            <a:ext cx="3081449" cy="87466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rgbClr val="05666B"/>
                </a:solidFill>
              </a:rPr>
              <a:t>Overseen by Consultant Psychologist</a:t>
            </a:r>
            <a:endParaRPr lang="en-GB" sz="1400" b="1" dirty="0">
              <a:solidFill>
                <a:srgbClr val="05666B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95827" y="5815096"/>
            <a:ext cx="370613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 smtClean="0">
                <a:solidFill>
                  <a:srgbClr val="05666B"/>
                </a:solidFill>
              </a:rPr>
              <a:t>Provides regular high quality 1:1 and group supervision, training and development coaching</a:t>
            </a:r>
            <a:endParaRPr lang="en-US" sz="1200" dirty="0">
              <a:solidFill>
                <a:srgbClr val="05666B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912326" y="2230550"/>
            <a:ext cx="2504019" cy="46166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rgbClr val="EEAD25"/>
                </a:solidFill>
              </a:rPr>
              <a:t>E</a:t>
            </a:r>
            <a:r>
              <a:rPr lang="en-US" sz="1200" dirty="0" smtClean="0">
                <a:solidFill>
                  <a:srgbClr val="EEAD25"/>
                </a:solidFill>
              </a:rPr>
              <a:t>nsures consistent high quality &amp; safety </a:t>
            </a:r>
            <a:endParaRPr lang="en-US" sz="1200" dirty="0">
              <a:solidFill>
                <a:srgbClr val="EEAD25"/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7448011" y="2686529"/>
            <a:ext cx="193931" cy="115959"/>
          </a:xfrm>
          <a:prstGeom prst="straightConnector1">
            <a:avLst/>
          </a:prstGeom>
          <a:ln w="9525" cmpd="sng">
            <a:solidFill>
              <a:srgbClr val="42404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3902952" y="2118760"/>
            <a:ext cx="173052" cy="31822"/>
          </a:xfrm>
          <a:prstGeom prst="straightConnector1">
            <a:avLst/>
          </a:prstGeom>
          <a:ln w="9525" cmpd="sng">
            <a:solidFill>
              <a:srgbClr val="42404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1630503" y="3889282"/>
            <a:ext cx="51256" cy="148066"/>
          </a:xfrm>
          <a:prstGeom prst="straightConnector1">
            <a:avLst/>
          </a:prstGeom>
          <a:ln w="9525" cmpd="sng">
            <a:solidFill>
              <a:srgbClr val="42404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4067049" y="6267122"/>
            <a:ext cx="141011" cy="32810"/>
          </a:xfrm>
          <a:prstGeom prst="straightConnector1">
            <a:avLst/>
          </a:prstGeom>
          <a:ln w="9525" cmpd="sng">
            <a:solidFill>
              <a:srgbClr val="42404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7953970" y="5176299"/>
            <a:ext cx="94082" cy="128006"/>
          </a:xfrm>
          <a:prstGeom prst="straightConnector1">
            <a:avLst/>
          </a:prstGeom>
          <a:ln w="9525" cmpd="sng">
            <a:solidFill>
              <a:srgbClr val="42404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7052055" y="2639456"/>
            <a:ext cx="2410110" cy="87466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rgbClr val="05666B"/>
                </a:solidFill>
              </a:rPr>
              <a:t>Healios’ Manual Rating Scale (HMRS)</a:t>
            </a:r>
            <a:endParaRPr lang="en-GB" sz="1400" b="1" dirty="0">
              <a:solidFill>
                <a:srgbClr val="05666B"/>
              </a:solidFill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2107084" y="4649180"/>
            <a:ext cx="779045" cy="77904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6017" y="1337275"/>
            <a:ext cx="615379" cy="597797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6948598" y="3297350"/>
            <a:ext cx="2504019" cy="46166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 smtClean="0">
                <a:solidFill>
                  <a:srgbClr val="05666B"/>
                </a:solidFill>
              </a:rPr>
              <a:t>Clinicians self mark against consistent scale </a:t>
            </a:r>
            <a:endParaRPr lang="en-US" sz="1200" dirty="0">
              <a:solidFill>
                <a:srgbClr val="05666B"/>
              </a:solidFill>
            </a:endParaRPr>
          </a:p>
        </p:txBody>
      </p:sp>
      <p:pic>
        <p:nvPicPr>
          <p:cNvPr id="49" name="Picture 48" descr="check-list-black-vector-icon_209187277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406" y="2241543"/>
            <a:ext cx="631151" cy="631151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6088158" y="5361914"/>
            <a:ext cx="2891722" cy="6917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 smtClean="0">
                <a:solidFill>
                  <a:srgbClr val="C00000"/>
                </a:solidFill>
              </a:rPr>
              <a:t>Supervision by Clinical Team Leader</a:t>
            </a:r>
            <a:endParaRPr lang="en-GB" sz="1400" b="1" dirty="0">
              <a:solidFill>
                <a:srgbClr val="C000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816893" y="5849998"/>
            <a:ext cx="334432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200" dirty="0" smtClean="0">
                <a:solidFill>
                  <a:srgbClr val="C00000"/>
                </a:solidFill>
              </a:rPr>
              <a:t>Recorded sessions selected each week and scored against the HMRS</a:t>
            </a:r>
            <a:endParaRPr lang="en-US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73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5898-93EF-D743-8F8B-F7706A13D38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Healios</a:t>
            </a:r>
            <a:r>
              <a:rPr lang="en-GB" dirty="0"/>
              <a:t> has a highly experienced clinical management team with an extensive background in NHS Early Intervention</a:t>
            </a: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3540380" y="2377495"/>
            <a:ext cx="2979611" cy="2923373"/>
          </a:xfrm>
          <a:prstGeom prst="rect">
            <a:avLst/>
          </a:prstGeom>
        </p:spPr>
        <p:txBody>
          <a:bodyPr>
            <a:noAutofit/>
          </a:bodyPr>
          <a:lstStyle>
            <a:lvl1pPr marL="342898" indent="-342898" algn="l" defTabSz="45719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46" indent="-285748" algn="l" defTabSz="457198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93" indent="-228598" algn="l" defTabSz="457198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91" indent="-228598" algn="l" defTabSz="457198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88" indent="-228598" algn="l" defTabSz="457198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85" indent="-228598" algn="l" defTabSz="45719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83" indent="-228598" algn="l" defTabSz="45719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80" indent="-228598" algn="l" defTabSz="45719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77" indent="-228598" algn="l" defTabSz="45719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smtClean="0"/>
              <a:t>Previously </a:t>
            </a:r>
            <a:r>
              <a:rPr lang="en-US" sz="1400" b="1" smtClean="0"/>
              <a:t>Consultant Clinical Psychologist in an NHS EIP team</a:t>
            </a:r>
          </a:p>
          <a:p>
            <a:pPr>
              <a:spcAft>
                <a:spcPts val="600"/>
              </a:spcAft>
            </a:pPr>
            <a:r>
              <a:rPr lang="en-US" sz="1400" smtClean="0"/>
              <a:t>Nearly 20 years experience in mental illness</a:t>
            </a:r>
          </a:p>
          <a:p>
            <a:pPr>
              <a:spcAft>
                <a:spcPts val="600"/>
              </a:spcAft>
            </a:pPr>
            <a:r>
              <a:rPr lang="en-US" sz="1400" smtClean="0"/>
              <a:t>Expertise in Cognitive Behaviour Therapy, mindfulness and Family Work for Psychosis  </a:t>
            </a:r>
          </a:p>
          <a:p>
            <a:pPr>
              <a:spcAft>
                <a:spcPts val="600"/>
              </a:spcAft>
            </a:pPr>
            <a:r>
              <a:rPr lang="en-US" sz="1400" smtClean="0"/>
              <a:t>Trained and supervised Early Intervention Service staff in family work across the Southern Health NHS Trust</a:t>
            </a:r>
            <a:endParaRPr lang="en-US" sz="1400" dirty="0"/>
          </a:p>
        </p:txBody>
      </p:sp>
      <p:sp>
        <p:nvSpPr>
          <p:cNvPr id="5" name="Content Placeholder 4"/>
          <p:cNvSpPr txBox="1">
            <a:spLocks/>
          </p:cNvSpPr>
          <p:nvPr/>
        </p:nvSpPr>
        <p:spPr>
          <a:xfrm>
            <a:off x="6727001" y="2377495"/>
            <a:ext cx="3086000" cy="322154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400" dirty="0" smtClean="0"/>
              <a:t>Mental Health Practitioner with  a range of experience in mental health and relationship interventions spanning 18 years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Worked in </a:t>
            </a:r>
            <a:r>
              <a:rPr lang="en-US" sz="1400" b="1" dirty="0" smtClean="0"/>
              <a:t>an NHS EIP team </a:t>
            </a:r>
            <a:r>
              <a:rPr lang="en-US" sz="1400" dirty="0" smtClean="0"/>
              <a:t>focusing on the delivery of Behavioural Family Therapy and previously shift leader on a Psychiatric Intensive Care Ward </a:t>
            </a:r>
          </a:p>
          <a:p>
            <a:pPr>
              <a:spcAft>
                <a:spcPts val="600"/>
              </a:spcAft>
            </a:pPr>
            <a:r>
              <a:rPr lang="en-US" sz="1400" dirty="0" smtClean="0"/>
              <a:t>Personal experience of caring for family member with psychosis and the impact of trauma</a:t>
            </a:r>
            <a:endParaRPr lang="en-US" sz="14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471924" y="2278002"/>
            <a:ext cx="7741" cy="3181872"/>
          </a:xfrm>
          <a:prstGeom prst="line">
            <a:avLst/>
          </a:prstGeom>
          <a:solidFill>
            <a:srgbClr val="EEAD25"/>
          </a:solidFill>
          <a:ln w="25400">
            <a:solidFill>
              <a:schemeClr val="tx2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" name="Content Placeholder 1"/>
          <p:cNvSpPr txBox="1">
            <a:spLocks/>
          </p:cNvSpPr>
          <p:nvPr/>
        </p:nvSpPr>
        <p:spPr>
          <a:xfrm>
            <a:off x="152883" y="2377495"/>
            <a:ext cx="3250540" cy="2873072"/>
          </a:xfrm>
          <a:prstGeom prst="rect">
            <a:avLst/>
          </a:prstGeom>
        </p:spPr>
        <p:txBody>
          <a:bodyPr vert="horz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400" b="1" dirty="0"/>
              <a:t>Consultant psychiatrist </a:t>
            </a:r>
            <a:r>
              <a:rPr lang="en-US" sz="1400" dirty="0"/>
              <a:t>with 20 </a:t>
            </a:r>
            <a:r>
              <a:rPr lang="en-US" sz="1400" dirty="0" smtClean="0"/>
              <a:t>years of </a:t>
            </a:r>
            <a:r>
              <a:rPr lang="en-US" sz="1400" dirty="0"/>
              <a:t>experience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L</a:t>
            </a:r>
            <a:r>
              <a:rPr lang="en-US" sz="1400" dirty="0" smtClean="0"/>
              <a:t>eads an NHS </a:t>
            </a:r>
            <a:r>
              <a:rPr lang="en-US" sz="1400" b="1" dirty="0" smtClean="0"/>
              <a:t>Early Intervention in Psychosis </a:t>
            </a:r>
            <a:r>
              <a:rPr lang="en-US" sz="1400" dirty="0" smtClean="0"/>
              <a:t>(EIP) team</a:t>
            </a:r>
            <a:endParaRPr lang="en-US" sz="1400" dirty="0"/>
          </a:p>
          <a:p>
            <a:pPr>
              <a:spcAft>
                <a:spcPts val="600"/>
              </a:spcAft>
            </a:pPr>
            <a:r>
              <a:rPr lang="en-US" sz="1400" dirty="0" smtClean="0"/>
              <a:t>Published over </a:t>
            </a:r>
            <a:r>
              <a:rPr lang="en-US" sz="1400" b="1" dirty="0"/>
              <a:t>100 articles </a:t>
            </a:r>
            <a:r>
              <a:rPr lang="en-US" sz="1400" dirty="0"/>
              <a:t>o</a:t>
            </a:r>
            <a:r>
              <a:rPr lang="en-US" sz="1400" dirty="0" smtClean="0"/>
              <a:t>n </a:t>
            </a:r>
            <a:r>
              <a:rPr lang="en-US" sz="1400" dirty="0"/>
              <a:t>mental </a:t>
            </a:r>
            <a:r>
              <a:rPr lang="en-US" sz="1400" dirty="0" smtClean="0"/>
              <a:t>illness</a:t>
            </a:r>
            <a:endParaRPr lang="en-US" sz="1400" dirty="0"/>
          </a:p>
          <a:p>
            <a:pPr>
              <a:spcAft>
                <a:spcPts val="600"/>
              </a:spcAft>
            </a:pPr>
            <a:r>
              <a:rPr lang="en-US" sz="1400" dirty="0"/>
              <a:t>Participated in mental health programs for ITV, Channel Four, BBC radio and television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A </a:t>
            </a:r>
            <a:r>
              <a:rPr lang="en-US" sz="1400" b="1" dirty="0"/>
              <a:t>long-term dedication </a:t>
            </a:r>
            <a:r>
              <a:rPr lang="en-US" sz="1400" dirty="0"/>
              <a:t>to the well-being </a:t>
            </a:r>
            <a:r>
              <a:rPr lang="en-US" sz="1400" dirty="0" smtClean="0"/>
              <a:t>of </a:t>
            </a:r>
            <a:r>
              <a:rPr lang="en-US" sz="1400" dirty="0"/>
              <a:t>the whole family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310325" y="1379557"/>
            <a:ext cx="1746367" cy="70998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400" b="1" dirty="0">
                <a:solidFill>
                  <a:schemeClr val="bg1"/>
                </a:solidFill>
              </a:rPr>
              <a:t>LARS HANSSEN, MD</a:t>
            </a:r>
          </a:p>
          <a:p>
            <a:pPr algn="ctr">
              <a:lnSpc>
                <a:spcPct val="1300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Medical </a:t>
            </a:r>
            <a:r>
              <a:rPr lang="en-US" sz="1400" dirty="0">
                <a:solidFill>
                  <a:schemeClr val="bg1"/>
                </a:solidFill>
              </a:rPr>
              <a:t>Director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636" y="1297122"/>
            <a:ext cx="689050" cy="86531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32586" y="5686887"/>
            <a:ext cx="9373896" cy="670421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anchor="ctr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A team of highly trained clinicians, all with an extensive background in the NHS, deliver family intervention sessions supervised by a consultant clinical psychologist 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650915" y="2319224"/>
            <a:ext cx="13092" cy="3155662"/>
          </a:xfrm>
          <a:prstGeom prst="line">
            <a:avLst/>
          </a:prstGeom>
          <a:solidFill>
            <a:srgbClr val="EEAD25"/>
          </a:solidFill>
          <a:ln w="25400">
            <a:solidFill>
              <a:schemeClr val="tx2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2" name="Rounded Rectangle 11"/>
          <p:cNvSpPr/>
          <p:nvPr/>
        </p:nvSpPr>
        <p:spPr>
          <a:xfrm>
            <a:off x="4361939" y="1379557"/>
            <a:ext cx="2172737" cy="70998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KATIE ASHCROFT, PhD</a:t>
            </a:r>
          </a:p>
          <a:p>
            <a:pPr algn="ctr">
              <a:lnSpc>
                <a:spcPct val="1300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Service &amp; Training Leader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06655" y="1379557"/>
            <a:ext cx="2017583" cy="70998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400" b="1" dirty="0" smtClean="0">
                <a:solidFill>
                  <a:schemeClr val="bg1"/>
                </a:solidFill>
              </a:rPr>
              <a:t>ALISON JOYCE</a:t>
            </a:r>
            <a:endParaRPr lang="en-US" sz="1400" b="1" dirty="0">
              <a:solidFill>
                <a:schemeClr val="bg1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Clinician Team Manager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727" y="1297122"/>
            <a:ext cx="670194" cy="8234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061" y="1297122"/>
            <a:ext cx="610066" cy="77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74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064" y="1107063"/>
            <a:ext cx="4263939" cy="519337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540727" y="1058384"/>
            <a:ext cx="1231996" cy="5172854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5898-93EF-D743-8F8B-F7706A13D380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 Summary, Healios provides a family intervention service which supports Trusts to…..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537156" y="2267156"/>
            <a:ext cx="1720553" cy="838473"/>
          </a:xfrm>
          <a:prstGeom prst="rect">
            <a:avLst/>
          </a:prstGeom>
          <a:solidFill>
            <a:srgbClr val="CE1233">
              <a:alpha val="82000"/>
            </a:srgb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Deliver upon the Access &amp; Waiting </a:t>
            </a:r>
            <a:r>
              <a:rPr lang="en-GB" sz="1600" dirty="0"/>
              <a:t>T</a:t>
            </a:r>
            <a:r>
              <a:rPr lang="en-GB" sz="1600" dirty="0" smtClean="0"/>
              <a:t>ime </a:t>
            </a:r>
            <a:r>
              <a:rPr lang="en-GB" sz="1600" dirty="0"/>
              <a:t>S</a:t>
            </a:r>
            <a:r>
              <a:rPr lang="en-GB" sz="1600" dirty="0" smtClean="0"/>
              <a:t>tandards</a:t>
            </a:r>
            <a:endParaRPr lang="en-GB" sz="1600" dirty="0"/>
          </a:p>
        </p:txBody>
      </p:sp>
      <p:sp>
        <p:nvSpPr>
          <p:cNvPr id="15" name="Rectangle 14"/>
          <p:cNvSpPr/>
          <p:nvPr/>
        </p:nvSpPr>
        <p:spPr>
          <a:xfrm>
            <a:off x="3537156" y="1211377"/>
            <a:ext cx="1720553" cy="838473"/>
          </a:xfrm>
          <a:prstGeom prst="rect">
            <a:avLst/>
          </a:prstGeom>
          <a:solidFill>
            <a:srgbClr val="CE1233">
              <a:alpha val="82000"/>
            </a:srgb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Deliver </a:t>
            </a:r>
            <a:r>
              <a:rPr lang="en-GB" sz="1600" dirty="0"/>
              <a:t>I</a:t>
            </a:r>
            <a:r>
              <a:rPr lang="en-GB" sz="1600" dirty="0" smtClean="0"/>
              <a:t>mproved </a:t>
            </a:r>
            <a:r>
              <a:rPr lang="en-GB" sz="1600" dirty="0"/>
              <a:t>O</a:t>
            </a:r>
            <a:r>
              <a:rPr lang="en-GB" sz="1600" dirty="0" smtClean="0"/>
              <a:t>utcomes</a:t>
            </a:r>
            <a:endParaRPr lang="en-GB" sz="1600" dirty="0"/>
          </a:p>
        </p:txBody>
      </p:sp>
      <p:sp>
        <p:nvSpPr>
          <p:cNvPr id="16" name="Rectangle 15"/>
          <p:cNvSpPr/>
          <p:nvPr/>
        </p:nvSpPr>
        <p:spPr>
          <a:xfrm>
            <a:off x="3537156" y="3318137"/>
            <a:ext cx="1720553" cy="838473"/>
          </a:xfrm>
          <a:prstGeom prst="rect">
            <a:avLst/>
          </a:prstGeom>
          <a:solidFill>
            <a:srgbClr val="CE1233">
              <a:alpha val="82000"/>
            </a:srgb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smtClean="0"/>
              <a:t>Save Money</a:t>
            </a:r>
            <a:endParaRPr lang="en-GB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5316749" y="2546718"/>
            <a:ext cx="4447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With </a:t>
            </a:r>
            <a:r>
              <a:rPr lang="en-GB" sz="1400" dirty="0"/>
              <a:t> </a:t>
            </a:r>
            <a:r>
              <a:rPr lang="en-GB" sz="1400" b="1" dirty="0"/>
              <a:t>100%</a:t>
            </a:r>
            <a:r>
              <a:rPr lang="en-GB" sz="1400" dirty="0"/>
              <a:t> </a:t>
            </a:r>
            <a:r>
              <a:rPr lang="en-GB" sz="1400" dirty="0" smtClean="0"/>
              <a:t>of referral to first session within </a:t>
            </a:r>
            <a:r>
              <a:rPr lang="en-GB" sz="1400" b="1" dirty="0" smtClean="0"/>
              <a:t>two weeks</a:t>
            </a:r>
            <a:endParaRPr lang="en-GB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316749" y="3527090"/>
            <a:ext cx="4357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Healios delivers family intervention at, on average, 50% of the NHS cost</a:t>
            </a:r>
            <a:endParaRPr lang="en-GB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5316749" y="1403454"/>
            <a:ext cx="4463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For patients &amp; families evidenced using validated scales across </a:t>
            </a:r>
            <a:r>
              <a:rPr lang="en-GB" sz="1400" b="1" dirty="0" smtClean="0"/>
              <a:t>more than 6,000 session</a:t>
            </a:r>
            <a:endParaRPr lang="en-GB" sz="1400" b="1" dirty="0"/>
          </a:p>
        </p:txBody>
      </p:sp>
      <p:sp>
        <p:nvSpPr>
          <p:cNvPr id="20" name="Rectangle 19"/>
          <p:cNvSpPr/>
          <p:nvPr/>
        </p:nvSpPr>
        <p:spPr>
          <a:xfrm>
            <a:off x="3537156" y="5379025"/>
            <a:ext cx="1720553" cy="838473"/>
          </a:xfrm>
          <a:prstGeom prst="rect">
            <a:avLst/>
          </a:prstGeom>
          <a:solidFill>
            <a:srgbClr val="CE1233">
              <a:alpha val="82000"/>
            </a:srgb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Deliver High </a:t>
            </a:r>
            <a:r>
              <a:rPr lang="en-GB" sz="1600" dirty="0"/>
              <a:t>Q</a:t>
            </a:r>
            <a:r>
              <a:rPr lang="en-GB" sz="1600" dirty="0" smtClean="0"/>
              <a:t>uality, Highly </a:t>
            </a:r>
            <a:r>
              <a:rPr lang="en-GB" sz="1600" dirty="0"/>
              <a:t>E</a:t>
            </a:r>
            <a:r>
              <a:rPr lang="en-GB" sz="1600" dirty="0" smtClean="0"/>
              <a:t>ngaging FI</a:t>
            </a:r>
            <a:endParaRPr lang="en-GB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316749" y="5452526"/>
            <a:ext cx="43833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With </a:t>
            </a:r>
            <a:r>
              <a:rPr lang="en-GB" sz="1400" b="1" dirty="0" smtClean="0"/>
              <a:t>98%</a:t>
            </a:r>
            <a:r>
              <a:rPr lang="en-GB" sz="1400" dirty="0" smtClean="0"/>
              <a:t> of customers being </a:t>
            </a:r>
            <a:r>
              <a:rPr lang="en-GB" sz="1400" b="1" dirty="0" smtClean="0"/>
              <a:t>very satisfied or satisfied </a:t>
            </a:r>
            <a:r>
              <a:rPr lang="en-GB" sz="1400" dirty="0" smtClean="0"/>
              <a:t>and </a:t>
            </a:r>
            <a:r>
              <a:rPr lang="en-GB" sz="1400" b="1" dirty="0" smtClean="0"/>
              <a:t>95% </a:t>
            </a:r>
            <a:r>
              <a:rPr lang="en-GB" sz="1400" dirty="0" smtClean="0"/>
              <a:t>of customers would definitely </a:t>
            </a:r>
            <a:r>
              <a:rPr lang="en-GB" sz="1400" b="1" dirty="0" smtClean="0"/>
              <a:t>recommend</a:t>
            </a:r>
            <a:r>
              <a:rPr lang="en-GB" sz="1400" dirty="0" smtClean="0"/>
              <a:t> the Healios service</a:t>
            </a:r>
            <a:endParaRPr lang="en-GB" sz="1400" dirty="0"/>
          </a:p>
        </p:txBody>
      </p:sp>
      <p:sp>
        <p:nvSpPr>
          <p:cNvPr id="22" name="Rectangle 21"/>
          <p:cNvSpPr/>
          <p:nvPr/>
        </p:nvSpPr>
        <p:spPr>
          <a:xfrm>
            <a:off x="5268843" y="3333795"/>
            <a:ext cx="4496046" cy="82838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5268843" y="2270757"/>
            <a:ext cx="4496046" cy="84377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23"/>
          <p:cNvSpPr/>
          <p:nvPr/>
        </p:nvSpPr>
        <p:spPr>
          <a:xfrm>
            <a:off x="5268843" y="1211643"/>
            <a:ext cx="4496046" cy="84825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tangle 24"/>
          <p:cNvSpPr/>
          <p:nvPr/>
        </p:nvSpPr>
        <p:spPr>
          <a:xfrm>
            <a:off x="5268843" y="5392652"/>
            <a:ext cx="4496046" cy="83033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/>
          <p:cNvSpPr/>
          <p:nvPr/>
        </p:nvSpPr>
        <p:spPr>
          <a:xfrm>
            <a:off x="3541272" y="4360233"/>
            <a:ext cx="1720553" cy="838473"/>
          </a:xfrm>
          <a:prstGeom prst="rect">
            <a:avLst/>
          </a:prstGeom>
          <a:solidFill>
            <a:srgbClr val="CE1233">
              <a:alpha val="82000"/>
            </a:srgb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Save Time</a:t>
            </a:r>
            <a:endParaRPr lang="en-GB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5320865" y="4420902"/>
            <a:ext cx="43573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Partnering with </a:t>
            </a:r>
            <a:r>
              <a:rPr lang="en-GB" sz="1400" dirty="0" err="1" smtClean="0"/>
              <a:t>Healios</a:t>
            </a:r>
            <a:r>
              <a:rPr lang="en-GB" sz="1400" dirty="0" smtClean="0"/>
              <a:t> to deliver family intervention, can </a:t>
            </a:r>
            <a:r>
              <a:rPr lang="en-GB" sz="1400" b="1" dirty="0" smtClean="0"/>
              <a:t>free up a significant number of working days </a:t>
            </a:r>
            <a:r>
              <a:rPr lang="en-GB" sz="1400" dirty="0" smtClean="0"/>
              <a:t>to re-prioritise in other areas of need</a:t>
            </a:r>
            <a:endParaRPr lang="en-GB" sz="1400" dirty="0"/>
          </a:p>
        </p:txBody>
      </p:sp>
      <p:sp>
        <p:nvSpPr>
          <p:cNvPr id="28" name="Rectangle 27"/>
          <p:cNvSpPr/>
          <p:nvPr/>
        </p:nvSpPr>
        <p:spPr>
          <a:xfrm>
            <a:off x="5272959" y="4375891"/>
            <a:ext cx="4496046" cy="82838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8729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09-20 at 2.13.11 PM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80"/>
          <a:stretch/>
        </p:blipFill>
        <p:spPr>
          <a:xfrm>
            <a:off x="-119907" y="0"/>
            <a:ext cx="1002590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90010" y="4394255"/>
            <a:ext cx="8962495" cy="2051447"/>
          </a:xfrm>
          <a:prstGeom prst="rect">
            <a:avLst/>
          </a:prstGeom>
          <a:solidFill>
            <a:schemeClr val="accent1"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9571" y="4869840"/>
            <a:ext cx="8420100" cy="1362075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>
            <a:lvl1pPr algn="l" defTabSz="457198" rtl="0" eaLnBrk="1" latinLnBrk="0" hangingPunct="1">
              <a:spcBef>
                <a:spcPct val="0"/>
              </a:spcBef>
              <a:buNone/>
              <a:defRPr sz="2800" b="0" kern="1200" cap="none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FFFF"/>
                </a:solidFill>
                <a:cs typeface="Arial"/>
              </a:rPr>
              <a:t>IMPROVING LIVES</a:t>
            </a:r>
            <a:br>
              <a:rPr lang="en-US" sz="3600" b="1" dirty="0">
                <a:solidFill>
                  <a:srgbClr val="FFFFFF"/>
                </a:solidFill>
                <a:cs typeface="Arial"/>
              </a:rPr>
            </a:br>
            <a:r>
              <a:rPr lang="en-US" sz="3600" b="1" dirty="0">
                <a:solidFill>
                  <a:srgbClr val="FFFFFF"/>
                </a:solidFill>
                <a:cs typeface="Arial"/>
              </a:rPr>
              <a:t>INCREASING ACCESS</a:t>
            </a:r>
            <a:br>
              <a:rPr lang="en-US" sz="3600" b="1" dirty="0">
                <a:solidFill>
                  <a:srgbClr val="FFFFFF"/>
                </a:solidFill>
                <a:cs typeface="Arial"/>
              </a:rPr>
            </a:br>
            <a:r>
              <a:rPr lang="en-US" sz="3600" b="1" dirty="0">
                <a:solidFill>
                  <a:srgbClr val="FFFFFF"/>
                </a:solidFill>
                <a:cs typeface="Arial"/>
              </a:rPr>
              <a:t>TRANSFORMING CARE.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7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6" y="1171588"/>
            <a:ext cx="9915526" cy="495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32529" y="4714879"/>
            <a:ext cx="4173471" cy="2128837"/>
          </a:xfrm>
          <a:prstGeom prst="rect">
            <a:avLst/>
          </a:prstGeom>
          <a:solidFill>
            <a:srgbClr val="CE1233">
              <a:alpha val="87000"/>
            </a:srgbClr>
          </a:solidFill>
          <a:ln>
            <a:solidFill>
              <a:srgbClr val="CE123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090766" y="4798112"/>
            <a:ext cx="35651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dirty="0" smtClean="0">
                <a:solidFill>
                  <a:srgbClr val="EEAD25"/>
                </a:solidFill>
              </a:rPr>
              <a:t>STEVE ROBERTS</a:t>
            </a:r>
            <a:endParaRPr lang="en-GB" sz="2000" b="1" dirty="0" smtClean="0">
              <a:solidFill>
                <a:srgbClr val="EEAD25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2000" smtClean="0">
                <a:solidFill>
                  <a:srgbClr val="FFFFFF"/>
                </a:solidFill>
              </a:rPr>
              <a:t>Business </a:t>
            </a:r>
            <a:r>
              <a:rPr lang="en-GB" sz="2000" dirty="0" smtClean="0">
                <a:solidFill>
                  <a:srgbClr val="FFFFFF"/>
                </a:solidFill>
              </a:rPr>
              <a:t>Development Manager</a:t>
            </a:r>
            <a:endParaRPr lang="en-GB" sz="2000" dirty="0" smtClean="0">
              <a:solidFill>
                <a:srgbClr val="FFFFFF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2000" dirty="0" smtClean="0">
                <a:solidFill>
                  <a:srgbClr val="FFFFFF"/>
                </a:solidFill>
              </a:rPr>
              <a:t>Healios</a:t>
            </a:r>
          </a:p>
          <a:p>
            <a:pPr>
              <a:spcAft>
                <a:spcPts val="600"/>
              </a:spcAft>
            </a:pPr>
            <a:r>
              <a:rPr lang="en-GB" sz="2000" dirty="0" err="1" smtClean="0">
                <a:solidFill>
                  <a:srgbClr val="FFFFFF"/>
                </a:solidFill>
              </a:rPr>
              <a:t>Stephen.roberts</a:t>
            </a:r>
            <a:r>
              <a:rPr lang="en-GB" sz="2000" dirty="0" err="1" smtClean="0">
                <a:solidFill>
                  <a:srgbClr val="FFFFFF"/>
                </a:solidFill>
              </a:rPr>
              <a:t>@healios.org.uk</a:t>
            </a:r>
            <a:endParaRPr lang="en-GB" sz="2000" dirty="0">
              <a:solidFill>
                <a:srgbClr val="FFFFFF"/>
              </a:solidFill>
            </a:endParaRPr>
          </a:p>
          <a:p>
            <a:pPr>
              <a:spcAft>
                <a:spcPts val="600"/>
              </a:spcAft>
            </a:pPr>
            <a:r>
              <a:rPr lang="en-GB" sz="2000" dirty="0" smtClean="0">
                <a:solidFill>
                  <a:srgbClr val="FFFFFF"/>
                </a:solidFill>
              </a:rPr>
              <a:t>Tel: +44 (0) </a:t>
            </a:r>
            <a:r>
              <a:rPr lang="en-GB" sz="2000" dirty="0" smtClean="0">
                <a:solidFill>
                  <a:srgbClr val="FFFFFF"/>
                </a:solidFill>
              </a:rPr>
              <a:t>797 177 0584</a:t>
            </a:r>
            <a:endParaRPr lang="en-GB" sz="20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423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5898-93EF-D743-8F8B-F7706A13D38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Healios philosophy</a:t>
            </a:r>
            <a:endParaRPr lang="en-GB" dirty="0"/>
          </a:p>
        </p:txBody>
      </p:sp>
      <p:pic>
        <p:nvPicPr>
          <p:cNvPr id="4" name="Picture 3" descr="Screen shot 2015-09-20 at 2.18.0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4" r="4599"/>
          <a:stretch/>
        </p:blipFill>
        <p:spPr>
          <a:xfrm>
            <a:off x="0" y="1059366"/>
            <a:ext cx="9906000" cy="6295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082446"/>
            <a:ext cx="9906000" cy="6256817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77648" y="3898107"/>
            <a:ext cx="7602952" cy="731520"/>
          </a:xfrm>
          <a:prstGeom prst="rect">
            <a:avLst/>
          </a:prstGeom>
          <a:solidFill>
            <a:srgbClr val="CE1233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GB" sz="1600" dirty="0" smtClean="0">
                <a:solidFill>
                  <a:schemeClr val="bg1"/>
                </a:solidFill>
              </a:rPr>
              <a:t>Recognises </a:t>
            </a:r>
            <a:r>
              <a:rPr lang="en-GB" sz="1600" dirty="0">
                <a:solidFill>
                  <a:schemeClr val="bg1"/>
                </a:solidFill>
              </a:rPr>
              <a:t>the </a:t>
            </a:r>
            <a:r>
              <a:rPr lang="en-GB" sz="1600" b="1" dirty="0">
                <a:solidFill>
                  <a:schemeClr val="bg1"/>
                </a:solidFill>
              </a:rPr>
              <a:t>great work and care </a:t>
            </a:r>
            <a:r>
              <a:rPr lang="en-GB" sz="1600" dirty="0">
                <a:solidFill>
                  <a:schemeClr val="bg1"/>
                </a:solidFill>
              </a:rPr>
              <a:t>being delivered within the NHS whilst appreciating the strain the health service is under</a:t>
            </a:r>
          </a:p>
        </p:txBody>
      </p:sp>
      <p:sp>
        <p:nvSpPr>
          <p:cNvPr id="8" name="Rectangle 7"/>
          <p:cNvSpPr/>
          <p:nvPr/>
        </p:nvSpPr>
        <p:spPr>
          <a:xfrm>
            <a:off x="1177648" y="5051722"/>
            <a:ext cx="7602952" cy="731520"/>
          </a:xfrm>
          <a:prstGeom prst="rect">
            <a:avLst/>
          </a:prstGeom>
          <a:solidFill>
            <a:srgbClr val="CE1233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GB" sz="1600" dirty="0" smtClean="0">
                <a:solidFill>
                  <a:schemeClr val="bg1"/>
                </a:solidFill>
              </a:rPr>
              <a:t>Strives to </a:t>
            </a:r>
            <a:r>
              <a:rPr lang="en-GB" sz="1600" b="1" dirty="0">
                <a:solidFill>
                  <a:schemeClr val="bg1"/>
                </a:solidFill>
              </a:rPr>
              <a:t>support &amp; optimise </a:t>
            </a:r>
            <a:r>
              <a:rPr lang="en-GB" sz="1600" dirty="0">
                <a:solidFill>
                  <a:schemeClr val="bg1"/>
                </a:solidFill>
              </a:rPr>
              <a:t>this great work by </a:t>
            </a:r>
            <a:r>
              <a:rPr lang="en-GB" sz="1600" b="1" dirty="0">
                <a:solidFill>
                  <a:schemeClr val="bg1"/>
                </a:solidFill>
              </a:rPr>
              <a:t>collaborating </a:t>
            </a:r>
            <a:r>
              <a:rPr lang="en-GB" sz="1600" dirty="0">
                <a:solidFill>
                  <a:schemeClr val="bg1"/>
                </a:solidFill>
              </a:rPr>
              <a:t>with </a:t>
            </a:r>
            <a:r>
              <a:rPr lang="en-GB" sz="1600" dirty="0" smtClean="0">
                <a:solidFill>
                  <a:schemeClr val="bg1"/>
                </a:solidFill>
              </a:rPr>
              <a:t>NHS treatment teams to enhance the ‘triangle of care’ between the patient, family and NHS physician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77549" y="1590875"/>
            <a:ext cx="7605504" cy="731520"/>
          </a:xfrm>
          <a:prstGeom prst="rect">
            <a:avLst/>
          </a:prstGeom>
          <a:solidFill>
            <a:srgbClr val="CE1233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GB" sz="1600" dirty="0" smtClean="0">
                <a:solidFill>
                  <a:schemeClr val="bg1"/>
                </a:solidFill>
              </a:rPr>
              <a:t>Founded with the goal of </a:t>
            </a:r>
            <a:r>
              <a:rPr lang="en-GB" sz="1600" b="1" dirty="0" smtClean="0">
                <a:solidFill>
                  <a:schemeClr val="bg1"/>
                </a:solidFill>
              </a:rPr>
              <a:t>improving the lives of patients and families </a:t>
            </a:r>
            <a:r>
              <a:rPr lang="en-GB" sz="1600" dirty="0" smtClean="0">
                <a:solidFill>
                  <a:schemeClr val="bg1"/>
                </a:solidFill>
              </a:rPr>
              <a:t>through </a:t>
            </a:r>
            <a:r>
              <a:rPr lang="en-GB" sz="1600" dirty="0">
                <a:solidFill>
                  <a:schemeClr val="bg1"/>
                </a:solidFill>
              </a:rPr>
              <a:t>delivering </a:t>
            </a:r>
            <a:r>
              <a:rPr lang="en-GB" sz="1600" b="1" dirty="0" smtClean="0">
                <a:solidFill>
                  <a:schemeClr val="bg1"/>
                </a:solidFill>
              </a:rPr>
              <a:t>evidenced-based services to change unhealthy behaviours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77549" y="2744491"/>
            <a:ext cx="7605504" cy="731520"/>
          </a:xfrm>
          <a:prstGeom prst="rect">
            <a:avLst/>
          </a:prstGeom>
          <a:solidFill>
            <a:srgbClr val="CE1233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GB" sz="1600" dirty="0" smtClean="0">
                <a:solidFill>
                  <a:schemeClr val="bg1"/>
                </a:solidFill>
              </a:rPr>
              <a:t>Provides a </a:t>
            </a:r>
            <a:r>
              <a:rPr lang="en-GB" sz="1600" b="1" dirty="0">
                <a:solidFill>
                  <a:schemeClr val="bg1"/>
                </a:solidFill>
              </a:rPr>
              <a:t>unique </a:t>
            </a:r>
            <a:r>
              <a:rPr lang="en-GB" sz="1600" b="1" dirty="0" smtClean="0">
                <a:solidFill>
                  <a:schemeClr val="bg1"/>
                </a:solidFill>
              </a:rPr>
              <a:t>online</a:t>
            </a:r>
            <a:r>
              <a:rPr lang="en-GB" sz="1600" dirty="0">
                <a:solidFill>
                  <a:schemeClr val="bg1"/>
                </a:solidFill>
              </a:rPr>
              <a:t>, </a:t>
            </a:r>
            <a:r>
              <a:rPr lang="en-GB" sz="1600" b="1" dirty="0">
                <a:solidFill>
                  <a:schemeClr val="bg1"/>
                </a:solidFill>
              </a:rPr>
              <a:t>clinician led service</a:t>
            </a:r>
            <a:r>
              <a:rPr lang="en-GB" sz="1600" dirty="0">
                <a:solidFill>
                  <a:schemeClr val="bg1"/>
                </a:solidFill>
              </a:rPr>
              <a:t>, by bringing together the </a:t>
            </a:r>
            <a:r>
              <a:rPr lang="en-GB" sz="1600" b="1" dirty="0">
                <a:solidFill>
                  <a:schemeClr val="bg1"/>
                </a:solidFill>
              </a:rPr>
              <a:t>best clinical evidence</a:t>
            </a:r>
            <a:r>
              <a:rPr lang="en-GB" sz="1600" dirty="0">
                <a:solidFill>
                  <a:schemeClr val="bg1"/>
                </a:solidFill>
              </a:rPr>
              <a:t>, combined with the </a:t>
            </a:r>
            <a:r>
              <a:rPr lang="en-GB" sz="1600" b="1" dirty="0">
                <a:solidFill>
                  <a:schemeClr val="bg1"/>
                </a:solidFill>
              </a:rPr>
              <a:t>best of technology</a:t>
            </a:r>
            <a:r>
              <a:rPr lang="en-GB" sz="1600" dirty="0">
                <a:solidFill>
                  <a:schemeClr val="bg1"/>
                </a:solidFill>
              </a:rPr>
              <a:t>, whilst still maintaining a </a:t>
            </a:r>
            <a:r>
              <a:rPr lang="en-GB" sz="1600" b="1" dirty="0">
                <a:solidFill>
                  <a:schemeClr val="bg1"/>
                </a:solidFill>
              </a:rPr>
              <a:t>human touch</a:t>
            </a:r>
          </a:p>
        </p:txBody>
      </p:sp>
    </p:spTree>
    <p:extLst>
      <p:ext uri="{BB962C8B-B14F-4D97-AF65-F5344CB8AC3E}">
        <p14:creationId xmlns:p14="http://schemas.microsoft.com/office/powerpoint/2010/main" val="113457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5898-93EF-D743-8F8B-F7706A13D38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Healios provides innovative solutions across multiple conditions with new therapy offerings in development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1380" y="2065114"/>
            <a:ext cx="1635663" cy="51038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 smtClean="0"/>
          </a:p>
          <a:p>
            <a:pPr algn="ctr"/>
            <a:r>
              <a:rPr lang="en-GB" sz="1400" dirty="0" smtClean="0"/>
              <a:t>Psychosis</a:t>
            </a:r>
            <a:r>
              <a:rPr lang="en-GB" sz="1400" dirty="0"/>
              <a:t>, Schizophrenia</a:t>
            </a:r>
          </a:p>
          <a:p>
            <a:pPr algn="ctr"/>
            <a:endParaRPr lang="en-GB" sz="1400" dirty="0"/>
          </a:p>
        </p:txBody>
      </p:sp>
      <p:sp>
        <p:nvSpPr>
          <p:cNvPr id="5" name="Rectangle 4"/>
          <p:cNvSpPr/>
          <p:nvPr/>
        </p:nvSpPr>
        <p:spPr>
          <a:xfrm>
            <a:off x="1293557" y="3812129"/>
            <a:ext cx="1635663" cy="51038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Child &amp; Adolescent </a:t>
            </a:r>
            <a:endParaRPr lang="en-GB" sz="1400" dirty="0"/>
          </a:p>
        </p:txBody>
      </p:sp>
      <p:sp>
        <p:nvSpPr>
          <p:cNvPr id="6" name="Rectangle 5"/>
          <p:cNvSpPr/>
          <p:nvPr/>
        </p:nvSpPr>
        <p:spPr>
          <a:xfrm>
            <a:off x="1293557" y="3236857"/>
            <a:ext cx="1635663" cy="51038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Bipolar</a:t>
            </a:r>
            <a:endParaRPr lang="en-GB" sz="1400" dirty="0"/>
          </a:p>
        </p:txBody>
      </p:sp>
      <p:sp>
        <p:nvSpPr>
          <p:cNvPr id="7" name="Rectangle 6"/>
          <p:cNvSpPr/>
          <p:nvPr/>
        </p:nvSpPr>
        <p:spPr>
          <a:xfrm>
            <a:off x="3148005" y="2065109"/>
            <a:ext cx="1635663" cy="51038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Anxiety</a:t>
            </a:r>
            <a:endParaRPr lang="en-GB" sz="1400" dirty="0"/>
          </a:p>
        </p:txBody>
      </p:sp>
      <p:sp>
        <p:nvSpPr>
          <p:cNvPr id="8" name="Rectangle 7"/>
          <p:cNvSpPr/>
          <p:nvPr/>
        </p:nvSpPr>
        <p:spPr>
          <a:xfrm>
            <a:off x="3148005" y="3812129"/>
            <a:ext cx="1635663" cy="51038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Depression        (incl. perinatal*)</a:t>
            </a:r>
            <a:endParaRPr lang="en-GB" sz="1400" dirty="0"/>
          </a:p>
        </p:txBody>
      </p:sp>
      <p:sp>
        <p:nvSpPr>
          <p:cNvPr id="9" name="Rectangle 8"/>
          <p:cNvSpPr/>
          <p:nvPr/>
        </p:nvSpPr>
        <p:spPr>
          <a:xfrm>
            <a:off x="3148005" y="3236857"/>
            <a:ext cx="1635663" cy="51038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PTSD</a:t>
            </a:r>
            <a:endParaRPr lang="en-GB" sz="1400" dirty="0"/>
          </a:p>
        </p:txBody>
      </p:sp>
      <p:sp>
        <p:nvSpPr>
          <p:cNvPr id="10" name="Rectangle 9"/>
          <p:cNvSpPr/>
          <p:nvPr/>
        </p:nvSpPr>
        <p:spPr>
          <a:xfrm>
            <a:off x="3148005" y="2667354"/>
            <a:ext cx="1635663" cy="51038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Adjustment disorder</a:t>
            </a:r>
            <a:endParaRPr lang="en-GB" sz="1400" dirty="0"/>
          </a:p>
        </p:txBody>
      </p:sp>
      <p:sp>
        <p:nvSpPr>
          <p:cNvPr id="11" name="Rectangle 10"/>
          <p:cNvSpPr/>
          <p:nvPr/>
        </p:nvSpPr>
        <p:spPr>
          <a:xfrm>
            <a:off x="1289125" y="2656316"/>
            <a:ext cx="1635663" cy="51038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Dementia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82375" y="3793407"/>
            <a:ext cx="1635663" cy="51038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Obesity*</a:t>
            </a:r>
            <a:endParaRPr lang="en-GB" sz="1400" dirty="0"/>
          </a:p>
        </p:txBody>
      </p:sp>
      <p:sp>
        <p:nvSpPr>
          <p:cNvPr id="13" name="Rectangle 12"/>
          <p:cNvSpPr/>
          <p:nvPr/>
        </p:nvSpPr>
        <p:spPr>
          <a:xfrm>
            <a:off x="6482375" y="3218135"/>
            <a:ext cx="1635663" cy="51038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COPD/</a:t>
            </a:r>
            <a:r>
              <a:rPr lang="en-GB" sz="1400" dirty="0" smtClean="0"/>
              <a:t>Asthma*</a:t>
            </a:r>
            <a:endParaRPr lang="en-GB" sz="1400" dirty="0"/>
          </a:p>
        </p:txBody>
      </p:sp>
      <p:sp>
        <p:nvSpPr>
          <p:cNvPr id="14" name="Rectangle 13"/>
          <p:cNvSpPr/>
          <p:nvPr/>
        </p:nvSpPr>
        <p:spPr>
          <a:xfrm>
            <a:off x="3148005" y="4401268"/>
            <a:ext cx="1635663" cy="51038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/>
              <a:t>Eating </a:t>
            </a:r>
            <a:r>
              <a:rPr lang="en-GB" sz="1400" smtClean="0"/>
              <a:t>Disorders</a:t>
            </a:r>
            <a:endParaRPr lang="en-GB" sz="1400" dirty="0"/>
          </a:p>
        </p:txBody>
      </p:sp>
      <p:sp>
        <p:nvSpPr>
          <p:cNvPr id="15" name="Rectangle 14"/>
          <p:cNvSpPr/>
          <p:nvPr/>
        </p:nvSpPr>
        <p:spPr>
          <a:xfrm>
            <a:off x="1289126" y="4401273"/>
            <a:ext cx="1635663" cy="510384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Substance misuse*</a:t>
            </a:r>
            <a:endParaRPr lang="en-GB" sz="1400" dirty="0"/>
          </a:p>
        </p:txBody>
      </p:sp>
      <p:sp>
        <p:nvSpPr>
          <p:cNvPr id="16" name="Rectangle 15"/>
          <p:cNvSpPr/>
          <p:nvPr/>
        </p:nvSpPr>
        <p:spPr>
          <a:xfrm>
            <a:off x="6482375" y="4390345"/>
            <a:ext cx="1635663" cy="51038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HIV/</a:t>
            </a:r>
            <a:r>
              <a:rPr lang="en-GB" sz="1400" dirty="0" smtClean="0"/>
              <a:t>AIDS*</a:t>
            </a:r>
            <a:endParaRPr lang="en-GB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1233838" y="1436245"/>
            <a:ext cx="36614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Mental illnesses/Neurological conditions</a:t>
            </a:r>
            <a:endParaRPr lang="en-GB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399281" y="1436245"/>
            <a:ext cx="1806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Physical conditions</a:t>
            </a:r>
            <a:endParaRPr lang="en-GB" sz="1600" b="1" dirty="0"/>
          </a:p>
        </p:txBody>
      </p:sp>
      <p:sp>
        <p:nvSpPr>
          <p:cNvPr id="19" name="Rectangle 18"/>
          <p:cNvSpPr/>
          <p:nvPr/>
        </p:nvSpPr>
        <p:spPr>
          <a:xfrm>
            <a:off x="6482375" y="2611933"/>
            <a:ext cx="1635663" cy="51038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Diabetes &amp; CV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884438" y="5075608"/>
            <a:ext cx="4308805" cy="0"/>
          </a:xfrm>
          <a:prstGeom prst="line">
            <a:avLst/>
          </a:prstGeom>
          <a:ln>
            <a:solidFill>
              <a:srgbClr val="05666B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488057" y="5148626"/>
            <a:ext cx="382123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 smtClean="0"/>
              <a:t>Underpinned by relevant national clinical guidelines on behavioural change</a:t>
            </a:r>
            <a:endParaRPr lang="en-GB" sz="1600" b="1" i="1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6139374" y="5070631"/>
            <a:ext cx="2330832" cy="4977"/>
          </a:xfrm>
          <a:prstGeom prst="line">
            <a:avLst/>
          </a:prstGeom>
          <a:ln>
            <a:solidFill>
              <a:srgbClr val="05666B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184245" y="5148626"/>
            <a:ext cx="3821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i="1" dirty="0" smtClean="0"/>
              <a:t>Built on components of behavioural family therapy, brief systemic family therapy &amp; functional family therapy </a:t>
            </a:r>
            <a:endParaRPr lang="en-GB" sz="1600" b="1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1104300" y="6316042"/>
            <a:ext cx="8340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/>
              <a:t>* In development</a:t>
            </a:r>
          </a:p>
        </p:txBody>
      </p:sp>
    </p:spTree>
    <p:extLst>
      <p:ext uri="{BB962C8B-B14F-4D97-AF65-F5344CB8AC3E}">
        <p14:creationId xmlns:p14="http://schemas.microsoft.com/office/powerpoint/2010/main" val="1571646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5898-93EF-D743-8F8B-F7706A13D38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Healios</a:t>
            </a:r>
            <a:r>
              <a:rPr lang="en-GB" dirty="0"/>
              <a:t> </a:t>
            </a:r>
            <a:r>
              <a:rPr lang="en-US" dirty="0"/>
              <a:t>provides </a:t>
            </a:r>
            <a:r>
              <a:rPr lang="en-US" dirty="0" smtClean="0"/>
              <a:t>two digital </a:t>
            </a:r>
            <a:r>
              <a:rPr lang="en-US" dirty="0"/>
              <a:t>solutions, facilitating positive change and enabling early </a:t>
            </a:r>
            <a:r>
              <a:rPr lang="en-US" dirty="0" smtClean="0"/>
              <a:t>action to be taken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 rot="1040405">
            <a:off x="2220045" y="4941009"/>
            <a:ext cx="1322692" cy="129640"/>
          </a:xfrm>
          <a:prstGeom prst="rect">
            <a:avLst/>
          </a:prstGeom>
          <a:solidFill>
            <a:srgbClr val="05666B"/>
          </a:solidFill>
          <a:ln>
            <a:solidFill>
              <a:srgbClr val="0566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7200" rtlCol="0" anchor="t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20559595" flipV="1">
            <a:off x="2239924" y="3492104"/>
            <a:ext cx="1322692" cy="129640"/>
          </a:xfrm>
          <a:prstGeom prst="rect">
            <a:avLst/>
          </a:prstGeom>
          <a:solidFill>
            <a:srgbClr val="424042"/>
          </a:solidFill>
          <a:ln>
            <a:solidFill>
              <a:srgbClr val="42404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7200" rtlCol="0" anchor="t"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5400000">
            <a:off x="5860028" y="2639079"/>
            <a:ext cx="1995166" cy="5393556"/>
          </a:xfrm>
          <a:prstGeom prst="rect">
            <a:avLst/>
          </a:prstGeom>
          <a:solidFill>
            <a:srgbClr val="05666B"/>
          </a:solidFill>
          <a:ln>
            <a:solidFill>
              <a:srgbClr val="0566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7200" rtlCol="0" anchor="t"/>
          <a:lstStyle/>
          <a:p>
            <a:pPr marL="179387" lvl="1">
              <a:spcAft>
                <a:spcPts val="120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5400000">
            <a:off x="5858251" y="315736"/>
            <a:ext cx="1995166" cy="5393556"/>
          </a:xfrm>
          <a:prstGeom prst="rect">
            <a:avLst/>
          </a:prstGeom>
          <a:solidFill>
            <a:srgbClr val="424042"/>
          </a:solidFill>
          <a:ln>
            <a:solidFill>
              <a:srgbClr val="42404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7200" rtlCol="0" anchor="t"/>
          <a:lstStyle/>
          <a:p>
            <a:pPr marL="179387" lvl="1">
              <a:spcAft>
                <a:spcPts val="1200"/>
              </a:spcAft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11307" y="1728239"/>
            <a:ext cx="4034048" cy="4851855"/>
          </a:xfrm>
          <a:prstGeom prst="rect">
            <a:avLst/>
          </a:prstGeom>
          <a:solidFill>
            <a:srgbClr val="EDEDED">
              <a:alpha val="80000"/>
            </a:srgbClr>
          </a:solidFill>
          <a:ln>
            <a:solidFill>
              <a:srgbClr val="EDEDE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02214" y="2681511"/>
            <a:ext cx="386376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 smtClean="0">
                <a:solidFill>
                  <a:prstClr val="black"/>
                </a:solidFill>
              </a:rPr>
              <a:t>The only UK online and clinician</a:t>
            </a:r>
            <a:r>
              <a:rPr lang="en-GB" sz="1400" i="1" dirty="0">
                <a:solidFill>
                  <a:prstClr val="black"/>
                </a:solidFill>
              </a:rPr>
              <a:t>-led </a:t>
            </a:r>
            <a:r>
              <a:rPr lang="en-GB" sz="1400" i="1" dirty="0" smtClean="0">
                <a:solidFill>
                  <a:prstClr val="black"/>
                </a:solidFill>
              </a:rPr>
              <a:t>family </a:t>
            </a:r>
            <a:r>
              <a:rPr lang="en-GB" sz="1400" i="1" dirty="0">
                <a:solidFill>
                  <a:prstClr val="black"/>
                </a:solidFill>
              </a:rPr>
              <a:t>intervention </a:t>
            </a:r>
            <a:r>
              <a:rPr lang="en-GB" sz="1400" i="1" dirty="0" smtClean="0">
                <a:solidFill>
                  <a:prstClr val="black"/>
                </a:solidFill>
              </a:rPr>
              <a:t>service built </a:t>
            </a:r>
            <a:r>
              <a:rPr lang="en-GB" sz="1400" i="1" dirty="0">
                <a:solidFill>
                  <a:prstClr val="black"/>
                </a:solidFill>
              </a:rPr>
              <a:t>upon </a:t>
            </a:r>
            <a:r>
              <a:rPr lang="en-GB" sz="1400" i="1" dirty="0" smtClean="0">
                <a:solidFill>
                  <a:prstClr val="black"/>
                </a:solidFill>
              </a:rPr>
              <a:t>the Behavioural Family Therapy model to </a:t>
            </a:r>
            <a:r>
              <a:rPr lang="en-GB" sz="1400" i="1" dirty="0">
                <a:solidFill>
                  <a:prstClr val="black"/>
                </a:solidFill>
              </a:rPr>
              <a:t>address patient and family unhealthy behaviours driving poor </a:t>
            </a:r>
            <a:r>
              <a:rPr lang="en-GB" sz="1400" i="1" dirty="0" smtClean="0">
                <a:solidFill>
                  <a:prstClr val="black"/>
                </a:solidFill>
              </a:rPr>
              <a:t>outcomes in psychosis</a:t>
            </a:r>
            <a:endParaRPr lang="en-GB" sz="1400" i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56322" y="4857051"/>
            <a:ext cx="35655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>
                <a:solidFill>
                  <a:prstClr val="black"/>
                </a:solidFill>
              </a:rPr>
              <a:t>Patient health status ‘in the home’ sent by patient and/or carer via Healios app to NHS Treatment team dashboard allowing:</a:t>
            </a:r>
          </a:p>
          <a:p>
            <a:pPr marL="285750" indent="-285750">
              <a:buFont typeface="Arial"/>
              <a:buChar char="•"/>
            </a:pPr>
            <a:r>
              <a:rPr lang="en-GB" sz="1400" i="1" dirty="0" smtClean="0">
                <a:solidFill>
                  <a:prstClr val="black"/>
                </a:solidFill>
              </a:rPr>
              <a:t>Early warning for change in patient status</a:t>
            </a:r>
          </a:p>
          <a:p>
            <a:pPr marL="285750" indent="-285750">
              <a:buFont typeface="Arial"/>
              <a:buChar char="•"/>
            </a:pPr>
            <a:r>
              <a:rPr lang="en-GB" sz="1400" i="1" dirty="0" smtClean="0">
                <a:solidFill>
                  <a:prstClr val="black"/>
                </a:solidFill>
              </a:rPr>
              <a:t>Enables NHS team to prioritise resources</a:t>
            </a:r>
          </a:p>
          <a:p>
            <a:pPr marL="285750" indent="-285750">
              <a:buFont typeface="Arial"/>
              <a:buChar char="•"/>
            </a:pPr>
            <a:r>
              <a:rPr lang="en-GB" sz="1400" i="1" dirty="0" smtClean="0">
                <a:solidFill>
                  <a:prstClr val="black"/>
                </a:solidFill>
              </a:rPr>
              <a:t>Improved clinical decisions</a:t>
            </a:r>
            <a:endParaRPr lang="en-GB" sz="1400" i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65920" y="2240013"/>
            <a:ext cx="3719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Healios Online </a:t>
            </a:r>
            <a:r>
              <a:rPr lang="en-GB" sz="2000" b="1" dirty="0" smtClean="0">
                <a:solidFill>
                  <a:prstClr val="black"/>
                </a:solidFill>
              </a:rPr>
              <a:t>Behaviour</a:t>
            </a:r>
            <a:r>
              <a:rPr lang="en-US" sz="2000" b="1" dirty="0" smtClean="0">
                <a:solidFill>
                  <a:prstClr val="black"/>
                </a:solidFill>
              </a:rPr>
              <a:t> Change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83009" y="4431415"/>
            <a:ext cx="3038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Healios Decision Tool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22046" y="2224315"/>
            <a:ext cx="1881537" cy="1599122"/>
          </a:xfrm>
          <a:prstGeom prst="rect">
            <a:avLst/>
          </a:prstGeom>
          <a:solidFill>
            <a:srgbClr val="FFFFFF"/>
          </a:solidFill>
          <a:ln w="127000" cmpd="sng">
            <a:solidFill>
              <a:srgbClr val="42404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2630" b="46086"/>
          <a:stretch/>
        </p:blipFill>
        <p:spPr>
          <a:xfrm>
            <a:off x="3625723" y="2373746"/>
            <a:ext cx="1466187" cy="1261559"/>
          </a:xfrm>
          <a:prstGeom prst="rect">
            <a:avLst/>
          </a:prstGeom>
          <a:ln w="12700" cmpd="sng">
            <a:solidFill>
              <a:srgbClr val="EEAD25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3421571" y="4504959"/>
            <a:ext cx="1881537" cy="1599122"/>
          </a:xfrm>
          <a:prstGeom prst="rect">
            <a:avLst/>
          </a:prstGeom>
          <a:solidFill>
            <a:srgbClr val="FFFFFF"/>
          </a:solidFill>
          <a:ln w="127000" cmpd="sng">
            <a:solidFill>
              <a:srgbClr val="0566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534473" y="4640458"/>
            <a:ext cx="1675033" cy="1319626"/>
            <a:chOff x="300581" y="1775236"/>
            <a:chExt cx="4536112" cy="3624790"/>
          </a:xfrm>
        </p:grpSpPr>
        <p:pic>
          <p:nvPicPr>
            <p:cNvPr id="17" name="Picture 16" descr="Screen Shot 2015-10-07 at 21.51.03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13"/>
            <a:stretch/>
          </p:blipFill>
          <p:spPr>
            <a:xfrm>
              <a:off x="300581" y="1775236"/>
              <a:ext cx="4092844" cy="2323673"/>
            </a:xfrm>
            <a:prstGeom prst="rect">
              <a:avLst/>
            </a:prstGeom>
            <a:ln w="12700" cmpd="sng">
              <a:solidFill>
                <a:srgbClr val="424042"/>
              </a:solidFill>
            </a:ln>
          </p:spPr>
        </p:pic>
        <p:pic>
          <p:nvPicPr>
            <p:cNvPr id="18" name="Picture 17" descr="Screen Shot 2015-10-07 at 21.51.36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12"/>
            <a:stretch/>
          </p:blipFill>
          <p:spPr>
            <a:xfrm>
              <a:off x="1780001" y="3588546"/>
              <a:ext cx="3056692" cy="1811480"/>
            </a:xfrm>
            <a:prstGeom prst="rect">
              <a:avLst/>
            </a:prstGeom>
            <a:ln w="12700" cmpd="sng">
              <a:solidFill>
                <a:srgbClr val="424042"/>
              </a:solidFill>
            </a:ln>
          </p:spPr>
        </p:pic>
      </p:grpSp>
      <p:sp>
        <p:nvSpPr>
          <p:cNvPr id="19" name="TextBox 18"/>
          <p:cNvSpPr txBox="1"/>
          <p:nvPr/>
        </p:nvSpPr>
        <p:spPr>
          <a:xfrm>
            <a:off x="350347" y="4725198"/>
            <a:ext cx="1894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i="1" dirty="0" smtClean="0">
                <a:solidFill>
                  <a:prstClr val="black"/>
                </a:solidFill>
              </a:rPr>
              <a:t>Patient &amp; family</a:t>
            </a:r>
            <a:endParaRPr lang="en-GB" sz="1600" b="1" i="1" dirty="0">
              <a:solidFill>
                <a:prstClr val="black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94395" y="2925563"/>
            <a:ext cx="1606324" cy="1604865"/>
            <a:chOff x="6622417" y="2411346"/>
            <a:chExt cx="1606324" cy="1604865"/>
          </a:xfrm>
        </p:grpSpPr>
        <p:pic>
          <p:nvPicPr>
            <p:cNvPr id="21" name="Picture 20" descr="Screen Shot 2015-08-09 at 12.32.07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07" t="8072" r="18157" b="37285"/>
            <a:stretch/>
          </p:blipFill>
          <p:spPr>
            <a:xfrm>
              <a:off x="6622417" y="2411346"/>
              <a:ext cx="1606324" cy="1269866"/>
            </a:xfrm>
            <a:prstGeom prst="rect">
              <a:avLst/>
            </a:prstGeom>
          </p:spPr>
        </p:pic>
        <p:sp>
          <p:nvSpPr>
            <p:cNvPr id="22" name="Rounded Rectangle 21"/>
            <p:cNvSpPr/>
            <p:nvPr/>
          </p:nvSpPr>
          <p:spPr>
            <a:xfrm flipV="1">
              <a:off x="7076760" y="3528472"/>
              <a:ext cx="735246" cy="469866"/>
            </a:xfrm>
            <a:prstGeom prst="roundRect">
              <a:avLst/>
            </a:prstGeom>
            <a:solidFill>
              <a:srgbClr val="FFFFFF"/>
            </a:solidFill>
            <a:ln w="28575" cmpd="sng">
              <a:solidFill>
                <a:srgbClr val="CE123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043702" y="3958490"/>
              <a:ext cx="793779" cy="57721"/>
            </a:xfrm>
            <a:prstGeom prst="roundRect">
              <a:avLst/>
            </a:prstGeom>
            <a:solidFill>
              <a:srgbClr val="FFFFFF"/>
            </a:solidFill>
            <a:ln w="28575" cmpd="sng">
              <a:solidFill>
                <a:srgbClr val="CE123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" name="Snip Same Side Corner Rectangle 23"/>
            <p:cNvSpPr/>
            <p:nvPr/>
          </p:nvSpPr>
          <p:spPr>
            <a:xfrm>
              <a:off x="6764288" y="3884569"/>
              <a:ext cx="112762" cy="63541"/>
            </a:xfrm>
            <a:prstGeom prst="snip2SameRect">
              <a:avLst/>
            </a:prstGeom>
            <a:solidFill>
              <a:srgbClr val="FFFFFF"/>
            </a:solidFill>
            <a:ln w="28575" cmpd="sng">
              <a:solidFill>
                <a:srgbClr val="CE123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25" name="Curved Connector 24"/>
            <p:cNvCxnSpPr/>
            <p:nvPr/>
          </p:nvCxnSpPr>
          <p:spPr>
            <a:xfrm>
              <a:off x="6877050" y="3916340"/>
              <a:ext cx="166652" cy="71011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CE123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Imagen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021" r="-41021"/>
          <a:stretch/>
        </p:blipFill>
        <p:spPr>
          <a:xfrm>
            <a:off x="1415865" y="3826172"/>
            <a:ext cx="837220" cy="76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8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5898-93EF-D743-8F8B-F7706A13D38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Healios is commissioned across England by CCGs, Trust, local authorities and charities to transform mental health services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42" y="2227086"/>
            <a:ext cx="3020281" cy="592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971" y="4033119"/>
            <a:ext cx="1051923" cy="1056619"/>
          </a:xfrm>
          <a:prstGeom prst="rect">
            <a:avLst/>
          </a:prstGeom>
        </p:spPr>
      </p:pic>
      <p:pic>
        <p:nvPicPr>
          <p:cNvPr id="8" name="Picture 7" descr="Screen Shot 2015-11-01 at 12.17.5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26" y="3832787"/>
            <a:ext cx="2144813" cy="6238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82" y="5132814"/>
            <a:ext cx="970928" cy="9709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2746" y="3807420"/>
            <a:ext cx="1209528" cy="924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2162" y="5450430"/>
            <a:ext cx="2778865" cy="8112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729" y="3022315"/>
            <a:ext cx="2600173" cy="686978"/>
          </a:xfrm>
          <a:prstGeom prst="rect">
            <a:avLst/>
          </a:prstGeom>
        </p:spPr>
      </p:pic>
      <p:pic>
        <p:nvPicPr>
          <p:cNvPr id="13" name="Picture 12" descr="Screen Shot 2015-11-01 at 12.27.23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8"/>
          <a:stretch/>
        </p:blipFill>
        <p:spPr>
          <a:xfrm>
            <a:off x="678509" y="1195374"/>
            <a:ext cx="2342531" cy="716796"/>
          </a:xfrm>
          <a:prstGeom prst="rect">
            <a:avLst/>
          </a:prstGeom>
        </p:spPr>
      </p:pic>
      <p:pic>
        <p:nvPicPr>
          <p:cNvPr id="14" name="Picture 13" descr="Screen Shot 2015-11-01 at 12.28.25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881" y="1160946"/>
            <a:ext cx="2794299" cy="10249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17602" y="1208262"/>
            <a:ext cx="2715825" cy="607265"/>
          </a:xfrm>
          <a:prstGeom prst="rect">
            <a:avLst/>
          </a:prstGeom>
        </p:spPr>
      </p:pic>
      <p:pic>
        <p:nvPicPr>
          <p:cNvPr id="17" name="Picture 16" descr="Screen Shot 2015-11-01 at 12.31.50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260" y="5488738"/>
            <a:ext cx="2625864" cy="68962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27994" y="6412040"/>
            <a:ext cx="4944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An example list of areas that have commissioned Healios services</a:t>
            </a:r>
            <a:endParaRPr lang="en-US" sz="1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16997" y="4012010"/>
            <a:ext cx="3860081" cy="565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97095" y="5042852"/>
            <a:ext cx="2445586" cy="575432"/>
          </a:xfrm>
          <a:prstGeom prst="rect">
            <a:avLst/>
          </a:prstGeom>
        </p:spPr>
      </p:pic>
      <p:pic>
        <p:nvPicPr>
          <p:cNvPr id="16" name="Picture 15" descr="Screen Shot 2015-11-01 at 12.14.34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208" y="2039785"/>
            <a:ext cx="3458547" cy="98093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/>
          <a:srcRect l="17049" t="35592" r="10952" b="28133"/>
          <a:stretch/>
        </p:blipFill>
        <p:spPr>
          <a:xfrm>
            <a:off x="3211552" y="3145334"/>
            <a:ext cx="3468029" cy="7542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18610" y="2302635"/>
            <a:ext cx="2807438" cy="72606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297" y="4681033"/>
            <a:ext cx="3812788" cy="61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85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8-28 at 1.21.1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10"/>
            <a:ext cx="10427134" cy="71581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311726" y="4387273"/>
            <a:ext cx="9767454" cy="2262898"/>
          </a:xfrm>
          <a:prstGeom prst="rect">
            <a:avLst/>
          </a:prstGeom>
          <a:solidFill>
            <a:srgbClr val="CE1233">
              <a:alpha val="7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 idx="4294967295"/>
          </p:nvPr>
        </p:nvSpPr>
        <p:spPr>
          <a:xfrm>
            <a:off x="0" y="5119688"/>
            <a:ext cx="9153525" cy="5334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800" b="1" dirty="0" smtClean="0">
                <a:solidFill>
                  <a:srgbClr val="FFFFFF"/>
                </a:solidFill>
              </a:rPr>
              <a:t>LIVE DEMO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5-09-20 at 2.07.4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0" r="4097"/>
          <a:stretch/>
        </p:blipFill>
        <p:spPr>
          <a:xfrm>
            <a:off x="-83087" y="-1"/>
            <a:ext cx="10127839" cy="74413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90010" y="4394255"/>
            <a:ext cx="8962495" cy="2051447"/>
          </a:xfrm>
          <a:prstGeom prst="rect">
            <a:avLst/>
          </a:prstGeom>
          <a:solidFill>
            <a:schemeClr val="accent1">
              <a:alpha val="83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9570" y="4869840"/>
            <a:ext cx="6793493" cy="136207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457198" rtl="0" eaLnBrk="1" latinLnBrk="0" hangingPunct="1">
              <a:spcBef>
                <a:spcPct val="0"/>
              </a:spcBef>
              <a:buNone/>
              <a:defRPr sz="2800" b="0" kern="1200" cap="none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Understanding your challenges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85337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35898-93EF-D743-8F8B-F7706A13D38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5546" y="262771"/>
            <a:ext cx="7923917" cy="789495"/>
          </a:xfrm>
        </p:spPr>
        <p:txBody>
          <a:bodyPr>
            <a:normAutofit fontScale="90000"/>
          </a:bodyPr>
          <a:lstStyle/>
          <a:p>
            <a:r>
              <a:rPr lang="en-GB" dirty="0"/>
              <a:t>Hot topics - new EIP requirements and investment to improve patient and family care starting from April 2016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40" y="1285460"/>
            <a:ext cx="2524145" cy="37248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118" y="1285460"/>
            <a:ext cx="2577431" cy="37503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9882" y="1285460"/>
            <a:ext cx="2561928" cy="37371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ounded Rectangular Callout 9"/>
          <p:cNvSpPr/>
          <p:nvPr/>
        </p:nvSpPr>
        <p:spPr>
          <a:xfrm>
            <a:off x="6920953" y="5127619"/>
            <a:ext cx="2620611" cy="1104409"/>
          </a:xfrm>
          <a:prstGeom prst="wedgeRoundRectCallout">
            <a:avLst>
              <a:gd name="adj1" fmla="val -49914"/>
              <a:gd name="adj2" fmla="val -8297"/>
              <a:gd name="adj3" fmla="val 16667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For early intervention </a:t>
            </a:r>
            <a:r>
              <a:rPr lang="en-GB" sz="1400" b="1" dirty="0" smtClean="0"/>
              <a:t>crisis &amp; acute </a:t>
            </a:r>
            <a:r>
              <a:rPr lang="en-GB" sz="1400" dirty="0" smtClean="0"/>
              <a:t>care, </a:t>
            </a:r>
            <a:r>
              <a:rPr lang="en-GB" sz="1400" b="1" dirty="0" smtClean="0"/>
              <a:t>offer</a:t>
            </a:r>
            <a:r>
              <a:rPr lang="en-GB" sz="1400" dirty="0" smtClean="0"/>
              <a:t> </a:t>
            </a:r>
            <a:r>
              <a:rPr lang="en-GB" sz="1400" b="1" dirty="0" smtClean="0"/>
              <a:t>family intervention </a:t>
            </a:r>
            <a:r>
              <a:rPr lang="en-GB" sz="1400" dirty="0" smtClean="0"/>
              <a:t>within </a:t>
            </a:r>
            <a:r>
              <a:rPr lang="en-GB" sz="1400" b="1" dirty="0" smtClean="0"/>
              <a:t>two weeks</a:t>
            </a:r>
            <a:endParaRPr lang="en-GB" sz="1400" b="1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3813318" y="5127619"/>
            <a:ext cx="2620611" cy="1104409"/>
          </a:xfrm>
          <a:prstGeom prst="wedgeRoundRectCallout">
            <a:avLst>
              <a:gd name="adj1" fmla="val -49914"/>
              <a:gd name="adj2" fmla="val -8297"/>
              <a:gd name="adj3" fmla="val 1666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/>
              <a:t>All </a:t>
            </a:r>
            <a:r>
              <a:rPr lang="en-GB" sz="1400" dirty="0"/>
              <a:t>patients &amp; families affected by psychosis should be </a:t>
            </a:r>
            <a:r>
              <a:rPr lang="en-GB" sz="1400" b="1" dirty="0"/>
              <a:t>offered family intervention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679179" y="5127619"/>
            <a:ext cx="2620611" cy="1104409"/>
          </a:xfrm>
          <a:prstGeom prst="wedgeRoundRectCallout">
            <a:avLst>
              <a:gd name="adj1" fmla="val -49914"/>
              <a:gd name="adj2" fmla="val -8297"/>
              <a:gd name="adj3" fmla="val 16667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By </a:t>
            </a:r>
            <a:r>
              <a:rPr lang="en-GB" sz="1400" b="1" dirty="0"/>
              <a:t>1 April 2016</a:t>
            </a:r>
            <a:r>
              <a:rPr lang="en-GB" sz="1400" dirty="0"/>
              <a:t>, </a:t>
            </a:r>
            <a:r>
              <a:rPr lang="en-GB" sz="1400" b="1" dirty="0"/>
              <a:t>more than 50% </a:t>
            </a:r>
            <a:r>
              <a:rPr lang="en-GB" sz="1400" dirty="0"/>
              <a:t>of people experiencing FIP, </a:t>
            </a:r>
            <a:r>
              <a:rPr lang="en-GB" sz="1400" b="1" dirty="0"/>
              <a:t>treated </a:t>
            </a:r>
            <a:r>
              <a:rPr lang="en-GB" sz="1400" dirty="0"/>
              <a:t>with a </a:t>
            </a:r>
            <a:r>
              <a:rPr lang="en-GB" sz="1400" b="1" dirty="0"/>
              <a:t>NICE approved</a:t>
            </a:r>
            <a:r>
              <a:rPr lang="en-GB" sz="2000" b="1" dirty="0"/>
              <a:t> </a:t>
            </a:r>
            <a:r>
              <a:rPr lang="en-GB" sz="1400" b="1" dirty="0"/>
              <a:t>care package within two weeks</a:t>
            </a:r>
          </a:p>
        </p:txBody>
      </p:sp>
    </p:spTree>
    <p:extLst>
      <p:ext uri="{BB962C8B-B14F-4D97-AF65-F5344CB8AC3E}">
        <p14:creationId xmlns:p14="http://schemas.microsoft.com/office/powerpoint/2010/main" val="37318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Healios">
      <a:dk1>
        <a:srgbClr val="424042"/>
      </a:dk1>
      <a:lt1>
        <a:srgbClr val="FFFFFF"/>
      </a:lt1>
      <a:dk2>
        <a:srgbClr val="05666B"/>
      </a:dk2>
      <a:lt2>
        <a:srgbClr val="DC002E"/>
      </a:lt2>
      <a:accent1>
        <a:srgbClr val="DC023A"/>
      </a:accent1>
      <a:accent2>
        <a:srgbClr val="F9B200"/>
      </a:accent2>
      <a:accent3>
        <a:srgbClr val="424042"/>
      </a:accent3>
      <a:accent4>
        <a:srgbClr val="05666B"/>
      </a:accent4>
      <a:accent5>
        <a:srgbClr val="000000"/>
      </a:accent5>
      <a:accent6>
        <a:srgbClr val="FFFFFF"/>
      </a:accent6>
      <a:hlink>
        <a:srgbClr val="DC002E"/>
      </a:hlink>
      <a:folHlink>
        <a:srgbClr val="F9B2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13395</TotalTime>
  <Words>1475</Words>
  <Application>Microsoft Macintosh PowerPoint</Application>
  <PresentationFormat>A4 Paper (210x297 mm)</PresentationFormat>
  <Paragraphs>218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Calibri</vt:lpstr>
      <vt:lpstr>Century Gothic</vt:lpstr>
      <vt:lpstr>Zapf Dingbats</vt:lpstr>
      <vt:lpstr>Arial</vt:lpstr>
      <vt:lpstr>Office Theme</vt:lpstr>
      <vt:lpstr>Healios – our offering for Early Intervention services</vt:lpstr>
      <vt:lpstr>Agenda</vt:lpstr>
      <vt:lpstr>The Healios philosophy</vt:lpstr>
      <vt:lpstr>Healios provides innovative solutions across multiple conditions with new therapy offerings in development</vt:lpstr>
      <vt:lpstr>Healios provides two digital solutions, facilitating positive change and enabling early action to be taken</vt:lpstr>
      <vt:lpstr>Healios is commissioned across England by CCGs, Trust, local authorities and charities to transform mental health services</vt:lpstr>
      <vt:lpstr>LIVE DEMO</vt:lpstr>
      <vt:lpstr>PowerPoint Presentation</vt:lpstr>
      <vt:lpstr>Hot topics - new EIP requirements and investment to improve patient and family care starting from April 2016</vt:lpstr>
      <vt:lpstr>Family involvement from the start significantly reduces mortality rates</vt:lpstr>
      <vt:lpstr>Family Intervention should be prioritised within the NICE concordant care package for psychosis </vt:lpstr>
      <vt:lpstr>Healios delivered outcomes</vt:lpstr>
      <vt:lpstr>Healios delivers upon the family intervention requirements as outlined within the NICE clinical guidelines &amp; quality standards</vt:lpstr>
      <vt:lpstr>Healios improves the lives of people with mental illness and their family members</vt:lpstr>
      <vt:lpstr>Healios makes referral to first session within 2 weeks a reality..</vt:lpstr>
      <vt:lpstr>Healios: Delivering exceptional customer experience and satisfaction ratings whilst providing increased patient choice</vt:lpstr>
      <vt:lpstr>Commissioning Healios helps you save Time and Money to re-prioritise in other areas of need (based on 100 patients/families receiving 12 sessions of FI)</vt:lpstr>
      <vt:lpstr>How does Healios achieve these results?</vt:lpstr>
      <vt:lpstr>Healios/Trust hybrid models: Supporting NHS teams</vt:lpstr>
      <vt:lpstr>Healios has established a new gold-standard in clinical supervision to deliver a consistently high quality FI service</vt:lpstr>
      <vt:lpstr>Healios has a highly experienced clinical management team with an extensive background in NHS Early Intervention</vt:lpstr>
      <vt:lpstr>In Summary, Healios provides a family intervention service which supports Trusts to…..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Katherine</dc:creator>
  <cp:lastModifiedBy>Stephen Roberts</cp:lastModifiedBy>
  <cp:revision>177</cp:revision>
  <dcterms:created xsi:type="dcterms:W3CDTF">2015-09-20T01:45:16Z</dcterms:created>
  <dcterms:modified xsi:type="dcterms:W3CDTF">2016-05-03T07:49:45Z</dcterms:modified>
</cp:coreProperties>
</file>