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2"/>
  </p:notesMasterIdLst>
  <p:sldIdLst>
    <p:sldId id="257" r:id="rId5"/>
    <p:sldId id="300" r:id="rId6"/>
    <p:sldId id="301" r:id="rId7"/>
    <p:sldId id="303" r:id="rId8"/>
    <p:sldId id="304" r:id="rId9"/>
    <p:sldId id="302" r:id="rId10"/>
    <p:sldId id="305" r:id="rId11"/>
    <p:sldId id="306" r:id="rId12"/>
    <p:sldId id="307" r:id="rId13"/>
    <p:sldId id="308" r:id="rId14"/>
    <p:sldId id="310" r:id="rId15"/>
    <p:sldId id="285" r:id="rId16"/>
    <p:sldId id="273" r:id="rId17"/>
    <p:sldId id="274" r:id="rId18"/>
    <p:sldId id="291" r:id="rId19"/>
    <p:sldId id="292" r:id="rId20"/>
    <p:sldId id="293" r:id="rId21"/>
    <p:sldId id="275" r:id="rId22"/>
    <p:sldId id="276" r:id="rId23"/>
    <p:sldId id="290" r:id="rId24"/>
    <p:sldId id="277" r:id="rId25"/>
    <p:sldId id="278" r:id="rId26"/>
    <p:sldId id="279" r:id="rId27"/>
    <p:sldId id="280" r:id="rId28"/>
    <p:sldId id="281" r:id="rId29"/>
    <p:sldId id="282" r:id="rId30"/>
    <p:sldId id="283" r:id="rId31"/>
    <p:sldId id="284" r:id="rId32"/>
    <p:sldId id="286" r:id="rId33"/>
    <p:sldId id="288" r:id="rId34"/>
    <p:sldId id="287" r:id="rId35"/>
    <p:sldId id="294" r:id="rId36"/>
    <p:sldId id="296" r:id="rId37"/>
    <p:sldId id="295" r:id="rId38"/>
    <p:sldId id="297" r:id="rId39"/>
    <p:sldId id="298" r:id="rId40"/>
    <p:sldId id="29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69">
          <p15:clr>
            <a:srgbClr val="A4A3A4"/>
          </p15:clr>
        </p15:guide>
        <p15:guide id="2" orient="horz" pos="1728">
          <p15:clr>
            <a:srgbClr val="A4A3A4"/>
          </p15:clr>
        </p15:guide>
        <p15:guide id="3" orient="horz" pos="3931">
          <p15:clr>
            <a:srgbClr val="A4A3A4"/>
          </p15:clr>
        </p15:guide>
        <p15:guide id="4" pos="2992">
          <p15:clr>
            <a:srgbClr val="A4A3A4"/>
          </p15:clr>
        </p15:guide>
        <p15:guide id="5" pos="5536">
          <p15:clr>
            <a:srgbClr val="A4A3A4"/>
          </p15:clr>
        </p15:guide>
        <p15:guide id="6" pos="315">
          <p15:clr>
            <a:srgbClr val="A4A3A4"/>
          </p15:clr>
        </p15:guide>
        <p15:guide id="7" pos="28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061"/>
    <a:srgbClr val="F79520"/>
    <a:srgbClr val="E93725"/>
    <a:srgbClr val="562E8E"/>
    <a:srgbClr val="1D9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97"/>
  </p:normalViewPr>
  <p:slideViewPr>
    <p:cSldViewPr snapToGrid="0" snapToObjects="1" showGuides="1">
      <p:cViewPr>
        <p:scale>
          <a:sx n="57" d="100"/>
          <a:sy n="57" d="100"/>
        </p:scale>
        <p:origin x="-1070" y="19"/>
      </p:cViewPr>
      <p:guideLst>
        <p:guide orient="horz" pos="869"/>
        <p:guide orient="horz" pos="1728"/>
        <p:guide orient="horz" pos="3931"/>
        <p:guide pos="2992"/>
        <p:guide pos="5536"/>
        <p:guide pos="315"/>
        <p:guide pos="287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6ECC52-67D5-4DE4-ACAB-2CEA203A8289}" type="doc">
      <dgm:prSet loTypeId="urn:microsoft.com/office/officeart/2005/8/layout/process4" loCatId="list" qsTypeId="urn:microsoft.com/office/officeart/2005/8/quickstyle/3d1" qsCatId="3D" csTypeId="urn:microsoft.com/office/officeart/2005/8/colors/accent2_2" csCatId="accent2" phldr="1"/>
      <dgm:spPr/>
      <dgm:t>
        <a:bodyPr/>
        <a:lstStyle/>
        <a:p>
          <a:endParaRPr lang="en-US"/>
        </a:p>
      </dgm:t>
    </dgm:pt>
    <dgm:pt modelId="{5390238F-2670-4F28-AC66-FD91BEE61DEE}">
      <dgm:prSet phldrT="[Text]" custT="1"/>
      <dgm:spPr>
        <a:noFill/>
        <a:ln>
          <a:solidFill>
            <a:schemeClr val="tx1"/>
          </a:solidFill>
        </a:ln>
      </dgm:spPr>
      <dgm:t>
        <a:bodyPr/>
        <a:lstStyle/>
        <a:p>
          <a:r>
            <a:rPr lang="en-GB" sz="1400" dirty="0" smtClean="0">
              <a:solidFill>
                <a:schemeClr val="tx1"/>
              </a:solidFill>
            </a:rPr>
            <a:t>HES is a data warehouse containing details of all admissions, outpatient appointments and A&amp;E attendances at NHS hospitals in England</a:t>
          </a:r>
          <a:endParaRPr lang="en-US" sz="1400" dirty="0">
            <a:solidFill>
              <a:schemeClr val="tx1"/>
            </a:solidFill>
          </a:endParaRPr>
        </a:p>
      </dgm:t>
    </dgm:pt>
    <dgm:pt modelId="{5CA9CEAD-5956-4DAE-B74D-06AE7ECB50BD}" type="parTrans" cxnId="{B13F52DB-5D86-4DCF-98E4-AB9C09586AED}">
      <dgm:prSet/>
      <dgm:spPr/>
      <dgm:t>
        <a:bodyPr/>
        <a:lstStyle/>
        <a:p>
          <a:endParaRPr lang="en-US" sz="1400"/>
        </a:p>
      </dgm:t>
    </dgm:pt>
    <dgm:pt modelId="{D5AEBC87-E264-4127-BFEA-EACD9211CF95}" type="sibTrans" cxnId="{B13F52DB-5D86-4DCF-98E4-AB9C09586AED}">
      <dgm:prSet/>
      <dgm:spPr/>
      <dgm:t>
        <a:bodyPr/>
        <a:lstStyle/>
        <a:p>
          <a:endParaRPr lang="en-US" sz="1400"/>
        </a:p>
      </dgm:t>
    </dgm:pt>
    <dgm:pt modelId="{650C4C31-F529-46B5-9246-AC3425FCE73F}">
      <dgm:prSet phldrT="[Text]" custT="1"/>
      <dgm:spPr>
        <a:noFill/>
        <a:ln>
          <a:solidFill>
            <a:schemeClr val="tx1"/>
          </a:solidFill>
        </a:ln>
      </dgm:spPr>
      <dgm:t>
        <a:bodyPr/>
        <a:lstStyle/>
        <a:p>
          <a:r>
            <a:rPr lang="en-GB" sz="1400" dirty="0" smtClean="0">
              <a:solidFill>
                <a:schemeClr val="tx1"/>
              </a:solidFill>
            </a:rPr>
            <a:t>This data is collected during a patient's time at hospital and is submitted to allow hospitals to be paid for the care they deliver</a:t>
          </a:r>
          <a:endParaRPr lang="en-US" sz="1400" dirty="0">
            <a:solidFill>
              <a:schemeClr val="tx1"/>
            </a:solidFill>
          </a:endParaRPr>
        </a:p>
      </dgm:t>
    </dgm:pt>
    <dgm:pt modelId="{1758FEB0-1726-42C2-88F0-3E11D11AFD71}" type="parTrans" cxnId="{2035417D-F43D-4CF7-98A8-A4B244A58862}">
      <dgm:prSet/>
      <dgm:spPr/>
      <dgm:t>
        <a:bodyPr/>
        <a:lstStyle/>
        <a:p>
          <a:endParaRPr lang="en-US" sz="1400"/>
        </a:p>
      </dgm:t>
    </dgm:pt>
    <dgm:pt modelId="{B61F03AB-769E-4216-A80F-B1A31BF580AF}" type="sibTrans" cxnId="{2035417D-F43D-4CF7-98A8-A4B244A58862}">
      <dgm:prSet/>
      <dgm:spPr/>
      <dgm:t>
        <a:bodyPr/>
        <a:lstStyle/>
        <a:p>
          <a:endParaRPr lang="en-US" sz="1400"/>
        </a:p>
      </dgm:t>
    </dgm:pt>
    <dgm:pt modelId="{2064FFCC-0C1A-4D4A-8E40-9FFADA4BC2D5}">
      <dgm:prSet phldrT="[Text]" custT="1"/>
      <dgm:spPr>
        <a:noFill/>
        <a:ln>
          <a:solidFill>
            <a:schemeClr val="tx1"/>
          </a:solidFill>
        </a:ln>
      </dgm:spPr>
      <dgm:t>
        <a:bodyPr/>
        <a:lstStyle/>
        <a:p>
          <a:r>
            <a:rPr lang="en-GB" sz="1400" dirty="0" smtClean="0">
              <a:solidFill>
                <a:schemeClr val="tx1"/>
              </a:solidFill>
            </a:rPr>
            <a:t>HES data is designed to enable secondary use, that is use for non-clinical purposes, of this administrative data.</a:t>
          </a:r>
          <a:endParaRPr lang="en-US" sz="1400" dirty="0">
            <a:solidFill>
              <a:schemeClr val="tx1"/>
            </a:solidFill>
          </a:endParaRPr>
        </a:p>
      </dgm:t>
    </dgm:pt>
    <dgm:pt modelId="{6D95A612-3F3D-4A34-BCBA-C88D77E8EEB6}" type="parTrans" cxnId="{8DB46E41-1B41-4277-97A2-DDC07C5994FA}">
      <dgm:prSet/>
      <dgm:spPr/>
      <dgm:t>
        <a:bodyPr/>
        <a:lstStyle/>
        <a:p>
          <a:endParaRPr lang="en-US" sz="1400"/>
        </a:p>
      </dgm:t>
    </dgm:pt>
    <dgm:pt modelId="{6B827BFD-D924-4699-AEA0-687CBEAB845D}" type="sibTrans" cxnId="{8DB46E41-1B41-4277-97A2-DDC07C5994FA}">
      <dgm:prSet/>
      <dgm:spPr/>
      <dgm:t>
        <a:bodyPr/>
        <a:lstStyle/>
        <a:p>
          <a:endParaRPr lang="en-US" sz="1400"/>
        </a:p>
      </dgm:t>
    </dgm:pt>
    <dgm:pt modelId="{566EE6E4-7AD9-4E4B-8E39-4CC69A40BD49}">
      <dgm:prSet custT="1"/>
      <dgm:spPr>
        <a:noFill/>
        <a:ln>
          <a:solidFill>
            <a:schemeClr val="tx1"/>
          </a:solidFill>
        </a:ln>
      </dgm:spPr>
      <dgm:t>
        <a:bodyPr/>
        <a:lstStyle/>
        <a:p>
          <a:r>
            <a:rPr lang="en-GB" sz="1400" dirty="0" smtClean="0">
              <a:solidFill>
                <a:schemeClr val="tx1"/>
              </a:solidFill>
            </a:rPr>
            <a:t>It is a records-based system that covers all NHS trusts in England, including acute hospitals, primary care trusts and mental health trusts. </a:t>
          </a:r>
          <a:endParaRPr lang="en-GB" sz="1400" dirty="0">
            <a:solidFill>
              <a:schemeClr val="tx1"/>
            </a:solidFill>
          </a:endParaRPr>
        </a:p>
      </dgm:t>
    </dgm:pt>
    <dgm:pt modelId="{24D903D7-B89C-4B98-844B-32B45B96BB6F}" type="parTrans" cxnId="{FA0BCB90-C300-42D8-9BCB-158C8C6CA3D6}">
      <dgm:prSet/>
      <dgm:spPr/>
      <dgm:t>
        <a:bodyPr/>
        <a:lstStyle/>
        <a:p>
          <a:endParaRPr lang="en-US" sz="1400"/>
        </a:p>
      </dgm:t>
    </dgm:pt>
    <dgm:pt modelId="{50C177AB-0894-4FA9-A7A1-92D1DE0F1AED}" type="sibTrans" cxnId="{FA0BCB90-C300-42D8-9BCB-158C8C6CA3D6}">
      <dgm:prSet/>
      <dgm:spPr/>
      <dgm:t>
        <a:bodyPr/>
        <a:lstStyle/>
        <a:p>
          <a:endParaRPr lang="en-US" sz="1400"/>
        </a:p>
      </dgm:t>
    </dgm:pt>
    <dgm:pt modelId="{B0EA42D4-EDDF-4CBD-ADE6-C174683A99AA}">
      <dgm:prSet custT="1"/>
      <dgm:spPr>
        <a:noFill/>
        <a:ln>
          <a:solidFill>
            <a:schemeClr val="tx1"/>
          </a:solidFill>
        </a:ln>
      </dgm:spPr>
      <dgm:t>
        <a:bodyPr/>
        <a:lstStyle/>
        <a:p>
          <a:r>
            <a:rPr lang="en-GB" sz="1400" dirty="0" smtClean="0">
              <a:solidFill>
                <a:schemeClr val="tx1"/>
              </a:solidFill>
            </a:rPr>
            <a:t>HES information is stored as a large collection of separate records - one for each period of care - in a secure data warehouse.</a:t>
          </a:r>
          <a:endParaRPr lang="en-GB" sz="1400" dirty="0">
            <a:solidFill>
              <a:schemeClr val="tx1"/>
            </a:solidFill>
          </a:endParaRPr>
        </a:p>
      </dgm:t>
    </dgm:pt>
    <dgm:pt modelId="{551BF78A-264D-410F-8640-FD9BD93641C8}" type="parTrans" cxnId="{250744A3-339C-49B7-A3FE-93FEA0542F06}">
      <dgm:prSet/>
      <dgm:spPr/>
      <dgm:t>
        <a:bodyPr/>
        <a:lstStyle/>
        <a:p>
          <a:endParaRPr lang="en-US" sz="1400"/>
        </a:p>
      </dgm:t>
    </dgm:pt>
    <dgm:pt modelId="{107E7635-FB00-460E-9559-4E910E8C966C}" type="sibTrans" cxnId="{250744A3-339C-49B7-A3FE-93FEA0542F06}">
      <dgm:prSet/>
      <dgm:spPr/>
      <dgm:t>
        <a:bodyPr/>
        <a:lstStyle/>
        <a:p>
          <a:endParaRPr lang="en-US" sz="1400"/>
        </a:p>
      </dgm:t>
    </dgm:pt>
    <dgm:pt modelId="{6E2524B9-19FB-49CD-BF50-BD0F7A6B5418}">
      <dgm:prSet custT="1"/>
      <dgm:spPr>
        <a:noFill/>
        <a:ln>
          <a:solidFill>
            <a:schemeClr val="tx1"/>
          </a:solidFill>
        </a:ln>
      </dgm:spPr>
      <dgm:t>
        <a:bodyPr/>
        <a:lstStyle/>
        <a:p>
          <a:r>
            <a:rPr lang="en-GB" sz="1400" dirty="0" smtClean="0">
              <a:solidFill>
                <a:schemeClr val="tx1"/>
              </a:solidFill>
            </a:rPr>
            <a:t>HSCIC apply a strict statistical disclosure control in accordance with the HES protocol, to all published HES data. This suppresses small numbers to stop people identifying themselves and others, to ensure that patient confidentiality is maintained.</a:t>
          </a:r>
          <a:endParaRPr lang="en-GB" sz="1400" dirty="0">
            <a:solidFill>
              <a:schemeClr val="tx1"/>
            </a:solidFill>
          </a:endParaRPr>
        </a:p>
      </dgm:t>
    </dgm:pt>
    <dgm:pt modelId="{A5DD70B8-1B18-4E52-A374-C7D9A50C6572}" type="parTrans" cxnId="{672F1A01-6D5F-4382-8D4B-637357F9917C}">
      <dgm:prSet/>
      <dgm:spPr/>
      <dgm:t>
        <a:bodyPr/>
        <a:lstStyle/>
        <a:p>
          <a:endParaRPr lang="en-US" sz="1400"/>
        </a:p>
      </dgm:t>
    </dgm:pt>
    <dgm:pt modelId="{DD32BBE9-F2C3-46EE-8440-F3A335D91B62}" type="sibTrans" cxnId="{672F1A01-6D5F-4382-8D4B-637357F9917C}">
      <dgm:prSet/>
      <dgm:spPr/>
      <dgm:t>
        <a:bodyPr/>
        <a:lstStyle/>
        <a:p>
          <a:endParaRPr lang="en-US" sz="1400"/>
        </a:p>
      </dgm:t>
    </dgm:pt>
    <dgm:pt modelId="{BC7AD5BA-B1D2-489E-B407-43FAFCDB0C16}" type="pres">
      <dgm:prSet presAssocID="{BB6ECC52-67D5-4DE4-ACAB-2CEA203A8289}" presName="Name0" presStyleCnt="0">
        <dgm:presLayoutVars>
          <dgm:dir/>
          <dgm:animLvl val="lvl"/>
          <dgm:resizeHandles val="exact"/>
        </dgm:presLayoutVars>
      </dgm:prSet>
      <dgm:spPr/>
      <dgm:t>
        <a:bodyPr/>
        <a:lstStyle/>
        <a:p>
          <a:endParaRPr lang="en-US"/>
        </a:p>
      </dgm:t>
    </dgm:pt>
    <dgm:pt modelId="{E671B4A7-2916-4CB4-94A9-9205B7418C6D}" type="pres">
      <dgm:prSet presAssocID="{6E2524B9-19FB-49CD-BF50-BD0F7A6B5418}" presName="boxAndChildren" presStyleCnt="0"/>
      <dgm:spPr/>
    </dgm:pt>
    <dgm:pt modelId="{6705D535-835E-4C22-8931-04E415999297}" type="pres">
      <dgm:prSet presAssocID="{6E2524B9-19FB-49CD-BF50-BD0F7A6B5418}" presName="parentTextBox" presStyleLbl="node1" presStyleIdx="0" presStyleCnt="6"/>
      <dgm:spPr/>
      <dgm:t>
        <a:bodyPr/>
        <a:lstStyle/>
        <a:p>
          <a:endParaRPr lang="en-US"/>
        </a:p>
      </dgm:t>
    </dgm:pt>
    <dgm:pt modelId="{B10A1ACA-5C47-4717-8EDB-C8F1BFD8980B}" type="pres">
      <dgm:prSet presAssocID="{107E7635-FB00-460E-9559-4E910E8C966C}" presName="sp" presStyleCnt="0"/>
      <dgm:spPr/>
    </dgm:pt>
    <dgm:pt modelId="{BD88FF1A-4B94-446C-BF0E-8E44C14ED8E1}" type="pres">
      <dgm:prSet presAssocID="{B0EA42D4-EDDF-4CBD-ADE6-C174683A99AA}" presName="arrowAndChildren" presStyleCnt="0"/>
      <dgm:spPr/>
    </dgm:pt>
    <dgm:pt modelId="{73DA5201-F1A1-48A2-BCD2-5771CC21AB2B}" type="pres">
      <dgm:prSet presAssocID="{B0EA42D4-EDDF-4CBD-ADE6-C174683A99AA}" presName="parentTextArrow" presStyleLbl="node1" presStyleIdx="1" presStyleCnt="6"/>
      <dgm:spPr/>
      <dgm:t>
        <a:bodyPr/>
        <a:lstStyle/>
        <a:p>
          <a:endParaRPr lang="en-US"/>
        </a:p>
      </dgm:t>
    </dgm:pt>
    <dgm:pt modelId="{E4872C29-A44D-48AA-BD40-BF150324F366}" type="pres">
      <dgm:prSet presAssocID="{50C177AB-0894-4FA9-A7A1-92D1DE0F1AED}" presName="sp" presStyleCnt="0"/>
      <dgm:spPr/>
    </dgm:pt>
    <dgm:pt modelId="{1E7C7C80-20AA-4781-B6FA-C48D45E86C54}" type="pres">
      <dgm:prSet presAssocID="{566EE6E4-7AD9-4E4B-8E39-4CC69A40BD49}" presName="arrowAndChildren" presStyleCnt="0"/>
      <dgm:spPr/>
    </dgm:pt>
    <dgm:pt modelId="{31969AAF-C0EE-4554-B7DF-564BF5C7A06E}" type="pres">
      <dgm:prSet presAssocID="{566EE6E4-7AD9-4E4B-8E39-4CC69A40BD49}" presName="parentTextArrow" presStyleLbl="node1" presStyleIdx="2" presStyleCnt="6"/>
      <dgm:spPr/>
      <dgm:t>
        <a:bodyPr/>
        <a:lstStyle/>
        <a:p>
          <a:endParaRPr lang="en-US"/>
        </a:p>
      </dgm:t>
    </dgm:pt>
    <dgm:pt modelId="{FF084D42-806C-4ECA-A1F9-6D11DC85EC88}" type="pres">
      <dgm:prSet presAssocID="{6B827BFD-D924-4699-AEA0-687CBEAB845D}" presName="sp" presStyleCnt="0"/>
      <dgm:spPr/>
    </dgm:pt>
    <dgm:pt modelId="{0740AA5D-9B79-4121-8B01-7CAA143F74B0}" type="pres">
      <dgm:prSet presAssocID="{2064FFCC-0C1A-4D4A-8E40-9FFADA4BC2D5}" presName="arrowAndChildren" presStyleCnt="0"/>
      <dgm:spPr/>
    </dgm:pt>
    <dgm:pt modelId="{CE707BED-071A-44B0-A19E-2C28424499C3}" type="pres">
      <dgm:prSet presAssocID="{2064FFCC-0C1A-4D4A-8E40-9FFADA4BC2D5}" presName="parentTextArrow" presStyleLbl="node1" presStyleIdx="3" presStyleCnt="6"/>
      <dgm:spPr/>
      <dgm:t>
        <a:bodyPr/>
        <a:lstStyle/>
        <a:p>
          <a:endParaRPr lang="en-US"/>
        </a:p>
      </dgm:t>
    </dgm:pt>
    <dgm:pt modelId="{2D00B1D5-A088-4B71-8693-CC4FFCD3C33F}" type="pres">
      <dgm:prSet presAssocID="{B61F03AB-769E-4216-A80F-B1A31BF580AF}" presName="sp" presStyleCnt="0"/>
      <dgm:spPr/>
    </dgm:pt>
    <dgm:pt modelId="{935001BA-81F1-4C4C-A3A4-C0AEA33C3890}" type="pres">
      <dgm:prSet presAssocID="{650C4C31-F529-46B5-9246-AC3425FCE73F}" presName="arrowAndChildren" presStyleCnt="0"/>
      <dgm:spPr/>
    </dgm:pt>
    <dgm:pt modelId="{42CF6A72-FF64-48B4-9C81-DD77BDF18491}" type="pres">
      <dgm:prSet presAssocID="{650C4C31-F529-46B5-9246-AC3425FCE73F}" presName="parentTextArrow" presStyleLbl="node1" presStyleIdx="4" presStyleCnt="6"/>
      <dgm:spPr/>
      <dgm:t>
        <a:bodyPr/>
        <a:lstStyle/>
        <a:p>
          <a:endParaRPr lang="en-US"/>
        </a:p>
      </dgm:t>
    </dgm:pt>
    <dgm:pt modelId="{2C8A713B-815A-4FA6-B63B-C29B2929A7D6}" type="pres">
      <dgm:prSet presAssocID="{D5AEBC87-E264-4127-BFEA-EACD9211CF95}" presName="sp" presStyleCnt="0"/>
      <dgm:spPr/>
    </dgm:pt>
    <dgm:pt modelId="{69F6D748-0FCB-4CE1-B05E-39171A8B1A44}" type="pres">
      <dgm:prSet presAssocID="{5390238F-2670-4F28-AC66-FD91BEE61DEE}" presName="arrowAndChildren" presStyleCnt="0"/>
      <dgm:spPr/>
    </dgm:pt>
    <dgm:pt modelId="{D5A3554F-AB5F-4885-AD89-A49A91388019}" type="pres">
      <dgm:prSet presAssocID="{5390238F-2670-4F28-AC66-FD91BEE61DEE}" presName="parentTextArrow" presStyleLbl="node1" presStyleIdx="5" presStyleCnt="6"/>
      <dgm:spPr/>
      <dgm:t>
        <a:bodyPr/>
        <a:lstStyle/>
        <a:p>
          <a:endParaRPr lang="en-US"/>
        </a:p>
      </dgm:t>
    </dgm:pt>
  </dgm:ptLst>
  <dgm:cxnLst>
    <dgm:cxn modelId="{18F7DA23-FAF5-FB42-A645-A53746988384}" type="presOf" srcId="{6E2524B9-19FB-49CD-BF50-BD0F7A6B5418}" destId="{6705D535-835E-4C22-8931-04E415999297}" srcOrd="0" destOrd="0" presId="urn:microsoft.com/office/officeart/2005/8/layout/process4"/>
    <dgm:cxn modelId="{2035417D-F43D-4CF7-98A8-A4B244A58862}" srcId="{BB6ECC52-67D5-4DE4-ACAB-2CEA203A8289}" destId="{650C4C31-F529-46B5-9246-AC3425FCE73F}" srcOrd="1" destOrd="0" parTransId="{1758FEB0-1726-42C2-88F0-3E11D11AFD71}" sibTransId="{B61F03AB-769E-4216-A80F-B1A31BF580AF}"/>
    <dgm:cxn modelId="{8DB46E41-1B41-4277-97A2-DDC07C5994FA}" srcId="{BB6ECC52-67D5-4DE4-ACAB-2CEA203A8289}" destId="{2064FFCC-0C1A-4D4A-8E40-9FFADA4BC2D5}" srcOrd="2" destOrd="0" parTransId="{6D95A612-3F3D-4A34-BCBA-C88D77E8EEB6}" sibTransId="{6B827BFD-D924-4699-AEA0-687CBEAB845D}"/>
    <dgm:cxn modelId="{7E1F1626-C584-E843-8EAD-EB600D69451E}" type="presOf" srcId="{B0EA42D4-EDDF-4CBD-ADE6-C174683A99AA}" destId="{73DA5201-F1A1-48A2-BCD2-5771CC21AB2B}" srcOrd="0" destOrd="0" presId="urn:microsoft.com/office/officeart/2005/8/layout/process4"/>
    <dgm:cxn modelId="{250744A3-339C-49B7-A3FE-93FEA0542F06}" srcId="{BB6ECC52-67D5-4DE4-ACAB-2CEA203A8289}" destId="{B0EA42D4-EDDF-4CBD-ADE6-C174683A99AA}" srcOrd="4" destOrd="0" parTransId="{551BF78A-264D-410F-8640-FD9BD93641C8}" sibTransId="{107E7635-FB00-460E-9559-4E910E8C966C}"/>
    <dgm:cxn modelId="{FA0BCB90-C300-42D8-9BCB-158C8C6CA3D6}" srcId="{BB6ECC52-67D5-4DE4-ACAB-2CEA203A8289}" destId="{566EE6E4-7AD9-4E4B-8E39-4CC69A40BD49}" srcOrd="3" destOrd="0" parTransId="{24D903D7-B89C-4B98-844B-32B45B96BB6F}" sibTransId="{50C177AB-0894-4FA9-A7A1-92D1DE0F1AED}"/>
    <dgm:cxn modelId="{34DC22DE-D9EA-664B-A242-2D3D2F76C7E1}" type="presOf" srcId="{BB6ECC52-67D5-4DE4-ACAB-2CEA203A8289}" destId="{BC7AD5BA-B1D2-489E-B407-43FAFCDB0C16}" srcOrd="0" destOrd="0" presId="urn:microsoft.com/office/officeart/2005/8/layout/process4"/>
    <dgm:cxn modelId="{610BCB4F-106B-4544-934B-4243B39F94EB}" type="presOf" srcId="{650C4C31-F529-46B5-9246-AC3425FCE73F}" destId="{42CF6A72-FF64-48B4-9C81-DD77BDF18491}" srcOrd="0" destOrd="0" presId="urn:microsoft.com/office/officeart/2005/8/layout/process4"/>
    <dgm:cxn modelId="{AF9DFF3A-3A15-B947-81D4-1BF9A406E5D9}" type="presOf" srcId="{2064FFCC-0C1A-4D4A-8E40-9FFADA4BC2D5}" destId="{CE707BED-071A-44B0-A19E-2C28424499C3}" srcOrd="0" destOrd="0" presId="urn:microsoft.com/office/officeart/2005/8/layout/process4"/>
    <dgm:cxn modelId="{672F1A01-6D5F-4382-8D4B-637357F9917C}" srcId="{BB6ECC52-67D5-4DE4-ACAB-2CEA203A8289}" destId="{6E2524B9-19FB-49CD-BF50-BD0F7A6B5418}" srcOrd="5" destOrd="0" parTransId="{A5DD70B8-1B18-4E52-A374-C7D9A50C6572}" sibTransId="{DD32BBE9-F2C3-46EE-8440-F3A335D91B62}"/>
    <dgm:cxn modelId="{B13F52DB-5D86-4DCF-98E4-AB9C09586AED}" srcId="{BB6ECC52-67D5-4DE4-ACAB-2CEA203A8289}" destId="{5390238F-2670-4F28-AC66-FD91BEE61DEE}" srcOrd="0" destOrd="0" parTransId="{5CA9CEAD-5956-4DAE-B74D-06AE7ECB50BD}" sibTransId="{D5AEBC87-E264-4127-BFEA-EACD9211CF95}"/>
    <dgm:cxn modelId="{4363B743-28C7-9948-9B49-4D62EF028269}" type="presOf" srcId="{566EE6E4-7AD9-4E4B-8E39-4CC69A40BD49}" destId="{31969AAF-C0EE-4554-B7DF-564BF5C7A06E}" srcOrd="0" destOrd="0" presId="urn:microsoft.com/office/officeart/2005/8/layout/process4"/>
    <dgm:cxn modelId="{221D6A7A-10BC-3641-838E-BA6CB1F12F91}" type="presOf" srcId="{5390238F-2670-4F28-AC66-FD91BEE61DEE}" destId="{D5A3554F-AB5F-4885-AD89-A49A91388019}" srcOrd="0" destOrd="0" presId="urn:microsoft.com/office/officeart/2005/8/layout/process4"/>
    <dgm:cxn modelId="{73ABAA9A-9EDC-5847-B86B-F11EA317081C}" type="presParOf" srcId="{BC7AD5BA-B1D2-489E-B407-43FAFCDB0C16}" destId="{E671B4A7-2916-4CB4-94A9-9205B7418C6D}" srcOrd="0" destOrd="0" presId="urn:microsoft.com/office/officeart/2005/8/layout/process4"/>
    <dgm:cxn modelId="{4B3EFF05-B475-314A-85DD-649E9C1769E2}" type="presParOf" srcId="{E671B4A7-2916-4CB4-94A9-9205B7418C6D}" destId="{6705D535-835E-4C22-8931-04E415999297}" srcOrd="0" destOrd="0" presId="urn:microsoft.com/office/officeart/2005/8/layout/process4"/>
    <dgm:cxn modelId="{2ED3C93E-F080-234F-9D52-11F525484480}" type="presParOf" srcId="{BC7AD5BA-B1D2-489E-B407-43FAFCDB0C16}" destId="{B10A1ACA-5C47-4717-8EDB-C8F1BFD8980B}" srcOrd="1" destOrd="0" presId="urn:microsoft.com/office/officeart/2005/8/layout/process4"/>
    <dgm:cxn modelId="{285E46FD-4520-E341-833D-2705893B3210}" type="presParOf" srcId="{BC7AD5BA-B1D2-489E-B407-43FAFCDB0C16}" destId="{BD88FF1A-4B94-446C-BF0E-8E44C14ED8E1}" srcOrd="2" destOrd="0" presId="urn:microsoft.com/office/officeart/2005/8/layout/process4"/>
    <dgm:cxn modelId="{52C7CE92-203B-144D-BF89-F5D93E179F49}" type="presParOf" srcId="{BD88FF1A-4B94-446C-BF0E-8E44C14ED8E1}" destId="{73DA5201-F1A1-48A2-BCD2-5771CC21AB2B}" srcOrd="0" destOrd="0" presId="urn:microsoft.com/office/officeart/2005/8/layout/process4"/>
    <dgm:cxn modelId="{77C5E35C-1E01-9440-86FE-96D2F21C9EC5}" type="presParOf" srcId="{BC7AD5BA-B1D2-489E-B407-43FAFCDB0C16}" destId="{E4872C29-A44D-48AA-BD40-BF150324F366}" srcOrd="3" destOrd="0" presId="urn:microsoft.com/office/officeart/2005/8/layout/process4"/>
    <dgm:cxn modelId="{8F414F2B-1772-5C4C-BD6B-0CD0797B3236}" type="presParOf" srcId="{BC7AD5BA-B1D2-489E-B407-43FAFCDB0C16}" destId="{1E7C7C80-20AA-4781-B6FA-C48D45E86C54}" srcOrd="4" destOrd="0" presId="urn:microsoft.com/office/officeart/2005/8/layout/process4"/>
    <dgm:cxn modelId="{938E8E7C-E234-7C48-8C9A-485229A5B202}" type="presParOf" srcId="{1E7C7C80-20AA-4781-B6FA-C48D45E86C54}" destId="{31969AAF-C0EE-4554-B7DF-564BF5C7A06E}" srcOrd="0" destOrd="0" presId="urn:microsoft.com/office/officeart/2005/8/layout/process4"/>
    <dgm:cxn modelId="{2220FBC4-9088-F64D-8A1D-67A8B488466A}" type="presParOf" srcId="{BC7AD5BA-B1D2-489E-B407-43FAFCDB0C16}" destId="{FF084D42-806C-4ECA-A1F9-6D11DC85EC88}" srcOrd="5" destOrd="0" presId="urn:microsoft.com/office/officeart/2005/8/layout/process4"/>
    <dgm:cxn modelId="{B36712B3-B962-8C46-A503-DFFB08782E7D}" type="presParOf" srcId="{BC7AD5BA-B1D2-489E-B407-43FAFCDB0C16}" destId="{0740AA5D-9B79-4121-8B01-7CAA143F74B0}" srcOrd="6" destOrd="0" presId="urn:microsoft.com/office/officeart/2005/8/layout/process4"/>
    <dgm:cxn modelId="{D88DE914-14D1-9B4B-B71A-C3FB01CE6D8C}" type="presParOf" srcId="{0740AA5D-9B79-4121-8B01-7CAA143F74B0}" destId="{CE707BED-071A-44B0-A19E-2C28424499C3}" srcOrd="0" destOrd="0" presId="urn:microsoft.com/office/officeart/2005/8/layout/process4"/>
    <dgm:cxn modelId="{0D27F6BB-DD56-1A44-842F-26FF464CE0F2}" type="presParOf" srcId="{BC7AD5BA-B1D2-489E-B407-43FAFCDB0C16}" destId="{2D00B1D5-A088-4B71-8693-CC4FFCD3C33F}" srcOrd="7" destOrd="0" presId="urn:microsoft.com/office/officeart/2005/8/layout/process4"/>
    <dgm:cxn modelId="{BAD17E1C-0840-0243-AB91-F75AC596535A}" type="presParOf" srcId="{BC7AD5BA-B1D2-489E-B407-43FAFCDB0C16}" destId="{935001BA-81F1-4C4C-A3A4-C0AEA33C3890}" srcOrd="8" destOrd="0" presId="urn:microsoft.com/office/officeart/2005/8/layout/process4"/>
    <dgm:cxn modelId="{D58658A8-7D30-5143-A0AF-BB975C463D7D}" type="presParOf" srcId="{935001BA-81F1-4C4C-A3A4-C0AEA33C3890}" destId="{42CF6A72-FF64-48B4-9C81-DD77BDF18491}" srcOrd="0" destOrd="0" presId="urn:microsoft.com/office/officeart/2005/8/layout/process4"/>
    <dgm:cxn modelId="{241FEF87-BEB9-1543-BE60-9DE3911B8664}" type="presParOf" srcId="{BC7AD5BA-B1D2-489E-B407-43FAFCDB0C16}" destId="{2C8A713B-815A-4FA6-B63B-C29B2929A7D6}" srcOrd="9" destOrd="0" presId="urn:microsoft.com/office/officeart/2005/8/layout/process4"/>
    <dgm:cxn modelId="{66562E1D-208B-7A41-A7EB-1271A91B6337}" type="presParOf" srcId="{BC7AD5BA-B1D2-489E-B407-43FAFCDB0C16}" destId="{69F6D748-0FCB-4CE1-B05E-39171A8B1A44}" srcOrd="10" destOrd="0" presId="urn:microsoft.com/office/officeart/2005/8/layout/process4"/>
    <dgm:cxn modelId="{4490AB44-353F-4541-A06B-14BBE8C8CC31}" type="presParOf" srcId="{69F6D748-0FCB-4CE1-B05E-39171A8B1A44}" destId="{D5A3554F-AB5F-4885-AD89-A49A9138801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384C78-AB55-482B-B3E3-8F70EBA46F73}" type="doc">
      <dgm:prSet loTypeId="urn:microsoft.com/office/officeart/2005/8/layout/equation1" loCatId="relationship" qsTypeId="urn:microsoft.com/office/officeart/2005/8/quickstyle/simple5" qsCatId="simple" csTypeId="urn:microsoft.com/office/officeart/2005/8/colors/accent2_2" csCatId="accent2" phldr="1"/>
      <dgm:spPr/>
    </dgm:pt>
    <dgm:pt modelId="{B8E02DB8-6A51-4B66-97F7-02B54CB9392E}">
      <dgm:prSet phldrT="[Text]"/>
      <dgm:spPr>
        <a:noFill/>
        <a:ln>
          <a:solidFill>
            <a:schemeClr val="tx1"/>
          </a:solidFill>
        </a:ln>
      </dgm:spPr>
      <dgm:t>
        <a:bodyPr/>
        <a:lstStyle/>
        <a:p>
          <a:r>
            <a:rPr lang="en-GB" dirty="0" smtClean="0">
              <a:solidFill>
                <a:schemeClr val="tx1"/>
              </a:solidFill>
            </a:rPr>
            <a:t>ICD10</a:t>
          </a:r>
          <a:endParaRPr lang="en-GB" dirty="0">
            <a:solidFill>
              <a:schemeClr val="tx1"/>
            </a:solidFill>
          </a:endParaRPr>
        </a:p>
      </dgm:t>
    </dgm:pt>
    <dgm:pt modelId="{1692B04B-82DE-4A49-A717-B61029279923}" type="parTrans" cxnId="{7AC87E80-FF01-4F0C-80A8-31E135DD82F1}">
      <dgm:prSet/>
      <dgm:spPr/>
      <dgm:t>
        <a:bodyPr/>
        <a:lstStyle/>
        <a:p>
          <a:endParaRPr lang="en-GB"/>
        </a:p>
      </dgm:t>
    </dgm:pt>
    <dgm:pt modelId="{7E2774A0-2552-430C-ADC5-1D56C1A88C70}" type="sibTrans" cxnId="{7AC87E80-FF01-4F0C-80A8-31E135DD82F1}">
      <dgm:prSet/>
      <dgm:spPr>
        <a:noFill/>
        <a:ln>
          <a:solidFill>
            <a:schemeClr val="tx1"/>
          </a:solidFill>
        </a:ln>
      </dgm:spPr>
      <dgm:t>
        <a:bodyPr/>
        <a:lstStyle/>
        <a:p>
          <a:endParaRPr lang="en-GB"/>
        </a:p>
      </dgm:t>
    </dgm:pt>
    <dgm:pt modelId="{99473E83-D359-4FB8-9666-D53BB6CA8868}">
      <dgm:prSet phldrT="[Text]"/>
      <dgm:spPr>
        <a:noFill/>
        <a:ln>
          <a:solidFill>
            <a:schemeClr val="tx1"/>
          </a:solidFill>
        </a:ln>
      </dgm:spPr>
      <dgm:t>
        <a:bodyPr/>
        <a:lstStyle/>
        <a:p>
          <a:r>
            <a:rPr lang="en-GB" dirty="0" smtClean="0">
              <a:solidFill>
                <a:schemeClr val="tx1"/>
              </a:solidFill>
            </a:rPr>
            <a:t>OPCS</a:t>
          </a:r>
          <a:endParaRPr lang="en-GB" dirty="0">
            <a:solidFill>
              <a:schemeClr val="tx1"/>
            </a:solidFill>
          </a:endParaRPr>
        </a:p>
      </dgm:t>
    </dgm:pt>
    <dgm:pt modelId="{B222E6FC-36DF-4459-AEBC-24A17512C225}" type="parTrans" cxnId="{8E4DFD02-C851-47C8-84D2-3C7289E82654}">
      <dgm:prSet/>
      <dgm:spPr/>
      <dgm:t>
        <a:bodyPr/>
        <a:lstStyle/>
        <a:p>
          <a:endParaRPr lang="en-GB"/>
        </a:p>
      </dgm:t>
    </dgm:pt>
    <dgm:pt modelId="{7A11EFC0-B8A5-484D-AA31-1D1C4232A405}" type="sibTrans" cxnId="{8E4DFD02-C851-47C8-84D2-3C7289E82654}">
      <dgm:prSet/>
      <dgm:spPr>
        <a:noFill/>
        <a:ln>
          <a:solidFill>
            <a:schemeClr val="tx1"/>
          </a:solidFill>
        </a:ln>
      </dgm:spPr>
      <dgm:t>
        <a:bodyPr/>
        <a:lstStyle/>
        <a:p>
          <a:endParaRPr lang="en-GB"/>
        </a:p>
      </dgm:t>
    </dgm:pt>
    <dgm:pt modelId="{374C8BF7-BFD6-41BC-BDA0-C92F0964C085}">
      <dgm:prSet phldrT="[Text]"/>
      <dgm:spPr>
        <a:noFill/>
        <a:ln>
          <a:solidFill>
            <a:schemeClr val="tx1"/>
          </a:solidFill>
        </a:ln>
      </dgm:spPr>
      <dgm:t>
        <a:bodyPr/>
        <a:lstStyle/>
        <a:p>
          <a:r>
            <a:rPr lang="en-GB" dirty="0" smtClean="0">
              <a:solidFill>
                <a:schemeClr val="tx1"/>
              </a:solidFill>
            </a:rPr>
            <a:t>HRG</a:t>
          </a:r>
          <a:endParaRPr lang="en-GB" dirty="0">
            <a:solidFill>
              <a:schemeClr val="tx1"/>
            </a:solidFill>
          </a:endParaRPr>
        </a:p>
      </dgm:t>
    </dgm:pt>
    <dgm:pt modelId="{4E87CFC7-F9FF-47A6-9069-AB068B8C3F78}" type="parTrans" cxnId="{4A91DA27-5077-4FE3-B819-93E6CA0F53BE}">
      <dgm:prSet/>
      <dgm:spPr/>
      <dgm:t>
        <a:bodyPr/>
        <a:lstStyle/>
        <a:p>
          <a:endParaRPr lang="en-GB"/>
        </a:p>
      </dgm:t>
    </dgm:pt>
    <dgm:pt modelId="{12284D46-19C5-41F2-B9FC-4F918F0B3B1C}" type="sibTrans" cxnId="{4A91DA27-5077-4FE3-B819-93E6CA0F53BE}">
      <dgm:prSet/>
      <dgm:spPr/>
      <dgm:t>
        <a:bodyPr/>
        <a:lstStyle/>
        <a:p>
          <a:endParaRPr lang="en-GB"/>
        </a:p>
      </dgm:t>
    </dgm:pt>
    <dgm:pt modelId="{6CC1B6A7-AE3D-4E8D-827C-5E939037E631}">
      <dgm:prSet phldrT="[Text]"/>
      <dgm:spPr>
        <a:noFill/>
        <a:ln>
          <a:solidFill>
            <a:schemeClr val="tx1"/>
          </a:solidFill>
        </a:ln>
      </dgm:spPr>
      <dgm:t>
        <a:bodyPr/>
        <a:lstStyle/>
        <a:p>
          <a:r>
            <a:rPr lang="en-GB" dirty="0" smtClean="0">
              <a:solidFill>
                <a:schemeClr val="tx1"/>
              </a:solidFill>
            </a:rPr>
            <a:t>LOS</a:t>
          </a:r>
          <a:endParaRPr lang="en-GB" dirty="0">
            <a:solidFill>
              <a:schemeClr val="tx1"/>
            </a:solidFill>
          </a:endParaRPr>
        </a:p>
      </dgm:t>
    </dgm:pt>
    <dgm:pt modelId="{20733819-A0F3-4912-A8B0-6586F40F901C}" type="parTrans" cxnId="{A8A31027-7E94-4572-B2DA-6AE308331291}">
      <dgm:prSet/>
      <dgm:spPr/>
      <dgm:t>
        <a:bodyPr/>
        <a:lstStyle/>
        <a:p>
          <a:endParaRPr lang="en-GB"/>
        </a:p>
      </dgm:t>
    </dgm:pt>
    <dgm:pt modelId="{81A65F6C-96D3-4E84-8AF3-4DC03AE38083}" type="sibTrans" cxnId="{A8A31027-7E94-4572-B2DA-6AE308331291}">
      <dgm:prSet/>
      <dgm:spPr>
        <a:noFill/>
        <a:ln>
          <a:solidFill>
            <a:schemeClr val="tx1"/>
          </a:solidFill>
        </a:ln>
      </dgm:spPr>
      <dgm:t>
        <a:bodyPr/>
        <a:lstStyle/>
        <a:p>
          <a:endParaRPr lang="en-GB"/>
        </a:p>
      </dgm:t>
    </dgm:pt>
    <dgm:pt modelId="{37A5FAE8-D9AD-4AFE-ABDD-6ABEAD49F799}" type="pres">
      <dgm:prSet presAssocID="{64384C78-AB55-482B-B3E3-8F70EBA46F73}" presName="linearFlow" presStyleCnt="0">
        <dgm:presLayoutVars>
          <dgm:dir/>
          <dgm:resizeHandles val="exact"/>
        </dgm:presLayoutVars>
      </dgm:prSet>
      <dgm:spPr/>
    </dgm:pt>
    <dgm:pt modelId="{53DF480F-73A1-4949-BA5F-323291EADA6E}" type="pres">
      <dgm:prSet presAssocID="{B8E02DB8-6A51-4B66-97F7-02B54CB9392E}" presName="node" presStyleLbl="node1" presStyleIdx="0" presStyleCnt="4">
        <dgm:presLayoutVars>
          <dgm:bulletEnabled val="1"/>
        </dgm:presLayoutVars>
      </dgm:prSet>
      <dgm:spPr/>
      <dgm:t>
        <a:bodyPr/>
        <a:lstStyle/>
        <a:p>
          <a:endParaRPr lang="en-GB"/>
        </a:p>
      </dgm:t>
    </dgm:pt>
    <dgm:pt modelId="{6732ABD7-517C-4551-8530-7D1544507FDE}" type="pres">
      <dgm:prSet presAssocID="{7E2774A0-2552-430C-ADC5-1D56C1A88C70}" presName="spacerL" presStyleCnt="0"/>
      <dgm:spPr/>
    </dgm:pt>
    <dgm:pt modelId="{290A4AA4-5810-4191-B7BB-BD82F7C720BE}" type="pres">
      <dgm:prSet presAssocID="{7E2774A0-2552-430C-ADC5-1D56C1A88C70}" presName="sibTrans" presStyleLbl="sibTrans2D1" presStyleIdx="0" presStyleCnt="3"/>
      <dgm:spPr/>
      <dgm:t>
        <a:bodyPr/>
        <a:lstStyle/>
        <a:p>
          <a:endParaRPr lang="en-GB"/>
        </a:p>
      </dgm:t>
    </dgm:pt>
    <dgm:pt modelId="{CCF55307-DC62-40C7-AC26-ECCBDB8DBC70}" type="pres">
      <dgm:prSet presAssocID="{7E2774A0-2552-430C-ADC5-1D56C1A88C70}" presName="spacerR" presStyleCnt="0"/>
      <dgm:spPr/>
    </dgm:pt>
    <dgm:pt modelId="{0C2752BF-72F9-4B49-AD6E-E4121E478A14}" type="pres">
      <dgm:prSet presAssocID="{99473E83-D359-4FB8-9666-D53BB6CA8868}" presName="node" presStyleLbl="node1" presStyleIdx="1" presStyleCnt="4">
        <dgm:presLayoutVars>
          <dgm:bulletEnabled val="1"/>
        </dgm:presLayoutVars>
      </dgm:prSet>
      <dgm:spPr/>
      <dgm:t>
        <a:bodyPr/>
        <a:lstStyle/>
        <a:p>
          <a:endParaRPr lang="en-GB"/>
        </a:p>
      </dgm:t>
    </dgm:pt>
    <dgm:pt modelId="{E6243E26-B5ED-4ABE-A822-F53C835F877D}" type="pres">
      <dgm:prSet presAssocID="{7A11EFC0-B8A5-484D-AA31-1D1C4232A405}" presName="spacerL" presStyleCnt="0"/>
      <dgm:spPr/>
    </dgm:pt>
    <dgm:pt modelId="{F181F275-4BA5-4848-9A8B-EB673F423A81}" type="pres">
      <dgm:prSet presAssocID="{7A11EFC0-B8A5-484D-AA31-1D1C4232A405}" presName="sibTrans" presStyleLbl="sibTrans2D1" presStyleIdx="1" presStyleCnt="3"/>
      <dgm:spPr/>
      <dgm:t>
        <a:bodyPr/>
        <a:lstStyle/>
        <a:p>
          <a:endParaRPr lang="en-GB"/>
        </a:p>
      </dgm:t>
    </dgm:pt>
    <dgm:pt modelId="{8A6D463C-7B92-4667-8FA9-85F4D000C7C0}" type="pres">
      <dgm:prSet presAssocID="{7A11EFC0-B8A5-484D-AA31-1D1C4232A405}" presName="spacerR" presStyleCnt="0"/>
      <dgm:spPr/>
    </dgm:pt>
    <dgm:pt modelId="{CA1CC103-9C21-456D-ABAB-AA401052EF01}" type="pres">
      <dgm:prSet presAssocID="{6CC1B6A7-AE3D-4E8D-827C-5E939037E631}" presName="node" presStyleLbl="node1" presStyleIdx="2" presStyleCnt="4">
        <dgm:presLayoutVars>
          <dgm:bulletEnabled val="1"/>
        </dgm:presLayoutVars>
      </dgm:prSet>
      <dgm:spPr/>
      <dgm:t>
        <a:bodyPr/>
        <a:lstStyle/>
        <a:p>
          <a:endParaRPr lang="en-GB"/>
        </a:p>
      </dgm:t>
    </dgm:pt>
    <dgm:pt modelId="{3ADC6D33-BD40-4828-BD08-8ADB9FB8403D}" type="pres">
      <dgm:prSet presAssocID="{81A65F6C-96D3-4E84-8AF3-4DC03AE38083}" presName="spacerL" presStyleCnt="0"/>
      <dgm:spPr/>
    </dgm:pt>
    <dgm:pt modelId="{E190A5A4-83BF-4246-B9AA-6132DF8AC711}" type="pres">
      <dgm:prSet presAssocID="{81A65F6C-96D3-4E84-8AF3-4DC03AE38083}" presName="sibTrans" presStyleLbl="sibTrans2D1" presStyleIdx="2" presStyleCnt="3"/>
      <dgm:spPr/>
      <dgm:t>
        <a:bodyPr/>
        <a:lstStyle/>
        <a:p>
          <a:endParaRPr lang="en-GB"/>
        </a:p>
      </dgm:t>
    </dgm:pt>
    <dgm:pt modelId="{CAC68BB4-8CA0-44D4-9CAD-32F32FB6EBC2}" type="pres">
      <dgm:prSet presAssocID="{81A65F6C-96D3-4E84-8AF3-4DC03AE38083}" presName="spacerR" presStyleCnt="0"/>
      <dgm:spPr/>
    </dgm:pt>
    <dgm:pt modelId="{DA2310DA-8CF4-465F-8C55-96B8A9CCB6F7}" type="pres">
      <dgm:prSet presAssocID="{374C8BF7-BFD6-41BC-BDA0-C92F0964C085}" presName="node" presStyleLbl="node1" presStyleIdx="3" presStyleCnt="4">
        <dgm:presLayoutVars>
          <dgm:bulletEnabled val="1"/>
        </dgm:presLayoutVars>
      </dgm:prSet>
      <dgm:spPr/>
      <dgm:t>
        <a:bodyPr/>
        <a:lstStyle/>
        <a:p>
          <a:endParaRPr lang="en-GB"/>
        </a:p>
      </dgm:t>
    </dgm:pt>
  </dgm:ptLst>
  <dgm:cxnLst>
    <dgm:cxn modelId="{7AC87E80-FF01-4F0C-80A8-31E135DD82F1}" srcId="{64384C78-AB55-482B-B3E3-8F70EBA46F73}" destId="{B8E02DB8-6A51-4B66-97F7-02B54CB9392E}" srcOrd="0" destOrd="0" parTransId="{1692B04B-82DE-4A49-A717-B61029279923}" sibTransId="{7E2774A0-2552-430C-ADC5-1D56C1A88C70}"/>
    <dgm:cxn modelId="{8E4DFD02-C851-47C8-84D2-3C7289E82654}" srcId="{64384C78-AB55-482B-B3E3-8F70EBA46F73}" destId="{99473E83-D359-4FB8-9666-D53BB6CA8868}" srcOrd="1" destOrd="0" parTransId="{B222E6FC-36DF-4459-AEBC-24A17512C225}" sibTransId="{7A11EFC0-B8A5-484D-AA31-1D1C4232A405}"/>
    <dgm:cxn modelId="{A8A31027-7E94-4572-B2DA-6AE308331291}" srcId="{64384C78-AB55-482B-B3E3-8F70EBA46F73}" destId="{6CC1B6A7-AE3D-4E8D-827C-5E939037E631}" srcOrd="2" destOrd="0" parTransId="{20733819-A0F3-4912-A8B0-6586F40F901C}" sibTransId="{81A65F6C-96D3-4E84-8AF3-4DC03AE38083}"/>
    <dgm:cxn modelId="{502D8051-756C-6F4E-B5F0-A3D6EC90CF52}" type="presOf" srcId="{81A65F6C-96D3-4E84-8AF3-4DC03AE38083}" destId="{E190A5A4-83BF-4246-B9AA-6132DF8AC711}" srcOrd="0" destOrd="0" presId="urn:microsoft.com/office/officeart/2005/8/layout/equation1"/>
    <dgm:cxn modelId="{16C1DA45-12B6-934D-8AE4-168FE40E4393}" type="presOf" srcId="{7A11EFC0-B8A5-484D-AA31-1D1C4232A405}" destId="{F181F275-4BA5-4848-9A8B-EB673F423A81}" srcOrd="0" destOrd="0" presId="urn:microsoft.com/office/officeart/2005/8/layout/equation1"/>
    <dgm:cxn modelId="{4A91DA27-5077-4FE3-B819-93E6CA0F53BE}" srcId="{64384C78-AB55-482B-B3E3-8F70EBA46F73}" destId="{374C8BF7-BFD6-41BC-BDA0-C92F0964C085}" srcOrd="3" destOrd="0" parTransId="{4E87CFC7-F9FF-47A6-9069-AB068B8C3F78}" sibTransId="{12284D46-19C5-41F2-B9FC-4F918F0B3B1C}"/>
    <dgm:cxn modelId="{9BB372AD-2C15-E54E-B3F1-41581C15DF52}" type="presOf" srcId="{99473E83-D359-4FB8-9666-D53BB6CA8868}" destId="{0C2752BF-72F9-4B49-AD6E-E4121E478A14}" srcOrd="0" destOrd="0" presId="urn:microsoft.com/office/officeart/2005/8/layout/equation1"/>
    <dgm:cxn modelId="{79398A5F-8953-C148-A545-F90D5FA02B6D}" type="presOf" srcId="{64384C78-AB55-482B-B3E3-8F70EBA46F73}" destId="{37A5FAE8-D9AD-4AFE-ABDD-6ABEAD49F799}" srcOrd="0" destOrd="0" presId="urn:microsoft.com/office/officeart/2005/8/layout/equation1"/>
    <dgm:cxn modelId="{F87135F7-F043-034B-A088-15E20E327785}" type="presOf" srcId="{7E2774A0-2552-430C-ADC5-1D56C1A88C70}" destId="{290A4AA4-5810-4191-B7BB-BD82F7C720BE}" srcOrd="0" destOrd="0" presId="urn:microsoft.com/office/officeart/2005/8/layout/equation1"/>
    <dgm:cxn modelId="{C09B35C5-4CBE-5D49-AD60-449E9FD01A94}" type="presOf" srcId="{6CC1B6A7-AE3D-4E8D-827C-5E939037E631}" destId="{CA1CC103-9C21-456D-ABAB-AA401052EF01}" srcOrd="0" destOrd="0" presId="urn:microsoft.com/office/officeart/2005/8/layout/equation1"/>
    <dgm:cxn modelId="{C551CB13-1C55-324F-9BEC-E48BAC164851}" type="presOf" srcId="{B8E02DB8-6A51-4B66-97F7-02B54CB9392E}" destId="{53DF480F-73A1-4949-BA5F-323291EADA6E}" srcOrd="0" destOrd="0" presId="urn:microsoft.com/office/officeart/2005/8/layout/equation1"/>
    <dgm:cxn modelId="{34F3B0E1-9513-9B40-9BCA-A65431804868}" type="presOf" srcId="{374C8BF7-BFD6-41BC-BDA0-C92F0964C085}" destId="{DA2310DA-8CF4-465F-8C55-96B8A9CCB6F7}" srcOrd="0" destOrd="0" presId="urn:microsoft.com/office/officeart/2005/8/layout/equation1"/>
    <dgm:cxn modelId="{CD216711-86A0-9346-8B79-D7D2D752F7FC}" type="presParOf" srcId="{37A5FAE8-D9AD-4AFE-ABDD-6ABEAD49F799}" destId="{53DF480F-73A1-4949-BA5F-323291EADA6E}" srcOrd="0" destOrd="0" presId="urn:microsoft.com/office/officeart/2005/8/layout/equation1"/>
    <dgm:cxn modelId="{61027FA6-92B0-8446-978B-D5A825C1CB08}" type="presParOf" srcId="{37A5FAE8-D9AD-4AFE-ABDD-6ABEAD49F799}" destId="{6732ABD7-517C-4551-8530-7D1544507FDE}" srcOrd="1" destOrd="0" presId="urn:microsoft.com/office/officeart/2005/8/layout/equation1"/>
    <dgm:cxn modelId="{C727A820-B457-1F4C-A72E-84E4BD9F7425}" type="presParOf" srcId="{37A5FAE8-D9AD-4AFE-ABDD-6ABEAD49F799}" destId="{290A4AA4-5810-4191-B7BB-BD82F7C720BE}" srcOrd="2" destOrd="0" presId="urn:microsoft.com/office/officeart/2005/8/layout/equation1"/>
    <dgm:cxn modelId="{60DF8630-B26A-6148-898A-7767685AD115}" type="presParOf" srcId="{37A5FAE8-D9AD-4AFE-ABDD-6ABEAD49F799}" destId="{CCF55307-DC62-40C7-AC26-ECCBDB8DBC70}" srcOrd="3" destOrd="0" presId="urn:microsoft.com/office/officeart/2005/8/layout/equation1"/>
    <dgm:cxn modelId="{0914CE3F-CE7D-254D-9B87-174A5C3D9C17}" type="presParOf" srcId="{37A5FAE8-D9AD-4AFE-ABDD-6ABEAD49F799}" destId="{0C2752BF-72F9-4B49-AD6E-E4121E478A14}" srcOrd="4" destOrd="0" presId="urn:microsoft.com/office/officeart/2005/8/layout/equation1"/>
    <dgm:cxn modelId="{6BB36D9A-2125-1949-BC94-D8605A5E6150}" type="presParOf" srcId="{37A5FAE8-D9AD-4AFE-ABDD-6ABEAD49F799}" destId="{E6243E26-B5ED-4ABE-A822-F53C835F877D}" srcOrd="5" destOrd="0" presId="urn:microsoft.com/office/officeart/2005/8/layout/equation1"/>
    <dgm:cxn modelId="{E5F47590-6B6F-9E49-A4AE-CA1D37BCAAA0}" type="presParOf" srcId="{37A5FAE8-D9AD-4AFE-ABDD-6ABEAD49F799}" destId="{F181F275-4BA5-4848-9A8B-EB673F423A81}" srcOrd="6" destOrd="0" presId="urn:microsoft.com/office/officeart/2005/8/layout/equation1"/>
    <dgm:cxn modelId="{A8ECCD6A-8B0E-064C-8501-098660B19D61}" type="presParOf" srcId="{37A5FAE8-D9AD-4AFE-ABDD-6ABEAD49F799}" destId="{8A6D463C-7B92-4667-8FA9-85F4D000C7C0}" srcOrd="7" destOrd="0" presId="urn:microsoft.com/office/officeart/2005/8/layout/equation1"/>
    <dgm:cxn modelId="{4EA20478-8D16-AB4F-8328-15CAA8C30D43}" type="presParOf" srcId="{37A5FAE8-D9AD-4AFE-ABDD-6ABEAD49F799}" destId="{CA1CC103-9C21-456D-ABAB-AA401052EF01}" srcOrd="8" destOrd="0" presId="urn:microsoft.com/office/officeart/2005/8/layout/equation1"/>
    <dgm:cxn modelId="{32302451-77FB-474F-9844-260C9A011B8B}" type="presParOf" srcId="{37A5FAE8-D9AD-4AFE-ABDD-6ABEAD49F799}" destId="{3ADC6D33-BD40-4828-BD08-8ADB9FB8403D}" srcOrd="9" destOrd="0" presId="urn:microsoft.com/office/officeart/2005/8/layout/equation1"/>
    <dgm:cxn modelId="{979D0921-C8F7-AA44-9F3E-2173C96AA030}" type="presParOf" srcId="{37A5FAE8-D9AD-4AFE-ABDD-6ABEAD49F799}" destId="{E190A5A4-83BF-4246-B9AA-6132DF8AC711}" srcOrd="10" destOrd="0" presId="urn:microsoft.com/office/officeart/2005/8/layout/equation1"/>
    <dgm:cxn modelId="{88BFDE12-13A2-1345-89F9-AD19DB6A679A}" type="presParOf" srcId="{37A5FAE8-D9AD-4AFE-ABDD-6ABEAD49F799}" destId="{CAC68BB4-8CA0-44D4-9CAD-32F32FB6EBC2}" srcOrd="11" destOrd="0" presId="urn:microsoft.com/office/officeart/2005/8/layout/equation1"/>
    <dgm:cxn modelId="{66EDDF2C-415B-5142-85A7-1DF62E0BBA4B}" type="presParOf" srcId="{37A5FAE8-D9AD-4AFE-ABDD-6ABEAD49F799}" destId="{DA2310DA-8CF4-465F-8C55-96B8A9CCB6F7}"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BE639A-E4F5-44FA-9AA1-C2C51342BB8A}" type="doc">
      <dgm:prSet loTypeId="urn:microsoft.com/office/officeart/2005/8/layout/vProcess5" loCatId="process" qsTypeId="urn:microsoft.com/office/officeart/2005/8/quickstyle/simple5" qsCatId="simple" csTypeId="urn:microsoft.com/office/officeart/2005/8/colors/accent2_2" csCatId="accent2" phldr="1"/>
      <dgm:spPr/>
      <dgm:t>
        <a:bodyPr/>
        <a:lstStyle/>
        <a:p>
          <a:endParaRPr lang="en-GB"/>
        </a:p>
      </dgm:t>
    </dgm:pt>
    <dgm:pt modelId="{01A2D933-1561-4725-B6CB-34AC670A5131}">
      <dgm:prSet phldrT="[Text]" custT="1"/>
      <dgm:spPr>
        <a:solidFill>
          <a:schemeClr val="bg1"/>
        </a:solidFill>
        <a:ln>
          <a:solidFill>
            <a:schemeClr val="tx1"/>
          </a:solidFill>
        </a:ln>
      </dgm:spPr>
      <dgm:t>
        <a:bodyPr/>
        <a:lstStyle/>
        <a:p>
          <a:r>
            <a:rPr lang="en-GB" sz="1600" b="0" dirty="0" smtClean="0">
              <a:solidFill>
                <a:schemeClr val="tx1"/>
              </a:solidFill>
            </a:rPr>
            <a:t>A Hospital spell is the time from diagnosis through treatment with drugs and procedures to discharge</a:t>
          </a:r>
          <a:endParaRPr lang="en-GB" sz="1600" dirty="0">
            <a:solidFill>
              <a:schemeClr val="tx1"/>
            </a:solidFill>
          </a:endParaRPr>
        </a:p>
      </dgm:t>
    </dgm:pt>
    <dgm:pt modelId="{D6896DE4-247B-4107-810E-258EF1903E98}" type="parTrans" cxnId="{A996148D-81A1-412E-B65E-743DC0BD850A}">
      <dgm:prSet/>
      <dgm:spPr/>
      <dgm:t>
        <a:bodyPr/>
        <a:lstStyle/>
        <a:p>
          <a:endParaRPr lang="en-GB"/>
        </a:p>
      </dgm:t>
    </dgm:pt>
    <dgm:pt modelId="{FA5F7AE5-884A-4234-9695-8D4B3CBA1985}" type="sibTrans" cxnId="{A996148D-81A1-412E-B65E-743DC0BD850A}">
      <dgm:prSet/>
      <dgm:spPr>
        <a:solidFill>
          <a:schemeClr val="bg1"/>
        </a:solidFill>
        <a:ln>
          <a:solidFill>
            <a:schemeClr val="tx1"/>
          </a:solidFill>
        </a:ln>
      </dgm:spPr>
      <dgm:t>
        <a:bodyPr/>
        <a:lstStyle/>
        <a:p>
          <a:endParaRPr lang="en-GB">
            <a:solidFill>
              <a:schemeClr val="tx1"/>
            </a:solidFill>
          </a:endParaRPr>
        </a:p>
      </dgm:t>
    </dgm:pt>
    <dgm:pt modelId="{EA1219AC-F2CA-4CD8-B276-E8C48BA7B9C1}">
      <dgm:prSet custT="1"/>
      <dgm:spPr>
        <a:solidFill>
          <a:schemeClr val="bg1"/>
        </a:solidFill>
        <a:ln>
          <a:solidFill>
            <a:schemeClr val="tx1"/>
          </a:solidFill>
        </a:ln>
      </dgm:spPr>
      <dgm:t>
        <a:bodyPr/>
        <a:lstStyle/>
        <a:p>
          <a:r>
            <a:rPr lang="en-GB" sz="1600" b="0" dirty="0" smtClean="0">
              <a:solidFill>
                <a:schemeClr val="tx1"/>
              </a:solidFill>
            </a:rPr>
            <a:t>Hospital Coders match an HRG code (Health Resource Group) that best fits what was done to you during your spell This is linked to a national tariff cost  or price for that HRG</a:t>
          </a:r>
        </a:p>
      </dgm:t>
    </dgm:pt>
    <dgm:pt modelId="{EB39A0C5-482D-4ECF-B532-B0DCB33380B1}" type="parTrans" cxnId="{819B639E-9B3A-437D-BF0A-5434A4A9A42E}">
      <dgm:prSet/>
      <dgm:spPr/>
      <dgm:t>
        <a:bodyPr/>
        <a:lstStyle/>
        <a:p>
          <a:endParaRPr lang="en-GB"/>
        </a:p>
      </dgm:t>
    </dgm:pt>
    <dgm:pt modelId="{90F8C7B8-A9D4-4F6E-B7FE-9C26491B6859}" type="sibTrans" cxnId="{819B639E-9B3A-437D-BF0A-5434A4A9A42E}">
      <dgm:prSet/>
      <dgm:spPr>
        <a:solidFill>
          <a:schemeClr val="bg1"/>
        </a:solidFill>
        <a:ln>
          <a:solidFill>
            <a:schemeClr val="tx1"/>
          </a:solidFill>
        </a:ln>
      </dgm:spPr>
      <dgm:t>
        <a:bodyPr/>
        <a:lstStyle/>
        <a:p>
          <a:endParaRPr lang="en-GB">
            <a:solidFill>
              <a:schemeClr val="tx1"/>
            </a:solidFill>
          </a:endParaRPr>
        </a:p>
      </dgm:t>
    </dgm:pt>
    <dgm:pt modelId="{27A825B7-8B00-4255-8841-17B915909A3D}">
      <dgm:prSet custT="1"/>
      <dgm:spPr>
        <a:solidFill>
          <a:schemeClr val="bg1"/>
        </a:solidFill>
        <a:ln>
          <a:solidFill>
            <a:schemeClr val="tx1"/>
          </a:solidFill>
        </a:ln>
      </dgm:spPr>
      <dgm:t>
        <a:bodyPr/>
        <a:lstStyle/>
        <a:p>
          <a:r>
            <a:rPr lang="en-GB" sz="1600" b="0" dirty="0" smtClean="0">
              <a:solidFill>
                <a:schemeClr val="tx1"/>
              </a:solidFill>
            </a:rPr>
            <a:t>The national tariff price is the average national cost for that code in the previous year</a:t>
          </a:r>
        </a:p>
      </dgm:t>
    </dgm:pt>
    <dgm:pt modelId="{31F57BBB-AF0D-4135-B532-2E98B3C1BFBB}" type="parTrans" cxnId="{D5B65B4C-65B2-4781-A08F-5F559DB220DE}">
      <dgm:prSet/>
      <dgm:spPr/>
      <dgm:t>
        <a:bodyPr/>
        <a:lstStyle/>
        <a:p>
          <a:endParaRPr lang="en-GB"/>
        </a:p>
      </dgm:t>
    </dgm:pt>
    <dgm:pt modelId="{5EAE125D-F188-49FC-A19F-F219EE754286}" type="sibTrans" cxnId="{D5B65B4C-65B2-4781-A08F-5F559DB220DE}">
      <dgm:prSet/>
      <dgm:spPr>
        <a:solidFill>
          <a:schemeClr val="bg1"/>
        </a:solidFill>
        <a:ln>
          <a:solidFill>
            <a:schemeClr val="tx1"/>
          </a:solidFill>
        </a:ln>
      </dgm:spPr>
      <dgm:t>
        <a:bodyPr/>
        <a:lstStyle/>
        <a:p>
          <a:endParaRPr lang="en-GB">
            <a:solidFill>
              <a:schemeClr val="tx1"/>
            </a:solidFill>
          </a:endParaRPr>
        </a:p>
      </dgm:t>
    </dgm:pt>
    <dgm:pt modelId="{FF28E203-33BC-4C5A-8598-8B455AE75736}">
      <dgm:prSet custT="1"/>
      <dgm:spPr>
        <a:solidFill>
          <a:schemeClr val="bg1"/>
        </a:solidFill>
        <a:ln>
          <a:solidFill>
            <a:schemeClr val="tx1"/>
          </a:solidFill>
        </a:ln>
      </dgm:spPr>
      <dgm:t>
        <a:bodyPr/>
        <a:lstStyle/>
        <a:p>
          <a:r>
            <a:rPr lang="en-GB" sz="1600" b="0" dirty="0" smtClean="0">
              <a:solidFill>
                <a:schemeClr val="tx1"/>
              </a:solidFill>
            </a:rPr>
            <a:t>The commissioning organisation gets charged the tariff price for each spell for a patient registered with one of their practices</a:t>
          </a:r>
        </a:p>
      </dgm:t>
    </dgm:pt>
    <dgm:pt modelId="{C9D3F543-FE39-4AFE-8B1C-20736CF9C3B9}" type="parTrans" cxnId="{8B290DAC-040F-4436-8596-079FC7E803A4}">
      <dgm:prSet/>
      <dgm:spPr/>
      <dgm:t>
        <a:bodyPr/>
        <a:lstStyle/>
        <a:p>
          <a:endParaRPr lang="en-GB"/>
        </a:p>
      </dgm:t>
    </dgm:pt>
    <dgm:pt modelId="{967DF994-D140-4999-8BC7-D48AE56DA414}" type="sibTrans" cxnId="{8B290DAC-040F-4436-8596-079FC7E803A4}">
      <dgm:prSet/>
      <dgm:spPr>
        <a:solidFill>
          <a:schemeClr val="bg1"/>
        </a:solidFill>
        <a:ln>
          <a:solidFill>
            <a:schemeClr val="tx1"/>
          </a:solidFill>
        </a:ln>
      </dgm:spPr>
      <dgm:t>
        <a:bodyPr/>
        <a:lstStyle/>
        <a:p>
          <a:endParaRPr lang="en-GB">
            <a:solidFill>
              <a:schemeClr val="tx1"/>
            </a:solidFill>
          </a:endParaRPr>
        </a:p>
      </dgm:t>
    </dgm:pt>
    <dgm:pt modelId="{CA43FF54-72B8-4839-B55F-1777C3518F71}">
      <dgm:prSet custT="1"/>
      <dgm:spPr>
        <a:solidFill>
          <a:schemeClr val="bg1"/>
        </a:solidFill>
        <a:ln>
          <a:solidFill>
            <a:schemeClr val="tx1"/>
          </a:solidFill>
        </a:ln>
      </dgm:spPr>
      <dgm:t>
        <a:bodyPr/>
        <a:lstStyle/>
        <a:p>
          <a:r>
            <a:rPr lang="en-GB" sz="1600" b="0" dirty="0" smtClean="0">
              <a:solidFill>
                <a:schemeClr val="tx1"/>
              </a:solidFill>
            </a:rPr>
            <a:t>Providers send HRGs to BT SUS (secondary User Services) and then on to the CCGs for validation &amp; Payment but also </a:t>
          </a:r>
          <a:r>
            <a:rPr lang="en-GB" sz="1600" dirty="0" smtClean="0">
              <a:solidFill>
                <a:schemeClr val="tx1"/>
              </a:solidFill>
            </a:rPr>
            <a:t>HSCIC</a:t>
          </a:r>
          <a:r>
            <a:rPr lang="en-GB" sz="1600" b="0" dirty="0" smtClean="0">
              <a:solidFill>
                <a:schemeClr val="tx1"/>
              </a:solidFill>
            </a:rPr>
            <a:t>.</a:t>
          </a:r>
        </a:p>
      </dgm:t>
    </dgm:pt>
    <dgm:pt modelId="{24549BAF-8935-4476-9EA5-6ADAF212E0BE}" type="parTrans" cxnId="{46875EDD-73B0-4768-8DDA-7F56BE2EAB94}">
      <dgm:prSet/>
      <dgm:spPr/>
      <dgm:t>
        <a:bodyPr/>
        <a:lstStyle/>
        <a:p>
          <a:endParaRPr lang="en-GB"/>
        </a:p>
      </dgm:t>
    </dgm:pt>
    <dgm:pt modelId="{FBF89194-029C-4A7D-ACC4-141C4FFB274A}" type="sibTrans" cxnId="{46875EDD-73B0-4768-8DDA-7F56BE2EAB94}">
      <dgm:prSet/>
      <dgm:spPr/>
      <dgm:t>
        <a:bodyPr/>
        <a:lstStyle/>
        <a:p>
          <a:endParaRPr lang="en-GB"/>
        </a:p>
      </dgm:t>
    </dgm:pt>
    <dgm:pt modelId="{F8EA8235-433D-4336-B8D0-5612593A235D}" type="pres">
      <dgm:prSet presAssocID="{7ABE639A-E4F5-44FA-9AA1-C2C51342BB8A}" presName="outerComposite" presStyleCnt="0">
        <dgm:presLayoutVars>
          <dgm:chMax val="5"/>
          <dgm:dir/>
          <dgm:resizeHandles val="exact"/>
        </dgm:presLayoutVars>
      </dgm:prSet>
      <dgm:spPr/>
      <dgm:t>
        <a:bodyPr/>
        <a:lstStyle/>
        <a:p>
          <a:endParaRPr lang="en-GB"/>
        </a:p>
      </dgm:t>
    </dgm:pt>
    <dgm:pt modelId="{79563972-7B8E-4317-BBC2-1024B878E230}" type="pres">
      <dgm:prSet presAssocID="{7ABE639A-E4F5-44FA-9AA1-C2C51342BB8A}" presName="dummyMaxCanvas" presStyleCnt="0">
        <dgm:presLayoutVars/>
      </dgm:prSet>
      <dgm:spPr/>
    </dgm:pt>
    <dgm:pt modelId="{5B8E1937-24F5-4CDA-A022-AB7F5B4B6F09}" type="pres">
      <dgm:prSet presAssocID="{7ABE639A-E4F5-44FA-9AA1-C2C51342BB8A}" presName="FiveNodes_1" presStyleLbl="node1" presStyleIdx="0" presStyleCnt="5">
        <dgm:presLayoutVars>
          <dgm:bulletEnabled val="1"/>
        </dgm:presLayoutVars>
      </dgm:prSet>
      <dgm:spPr/>
      <dgm:t>
        <a:bodyPr/>
        <a:lstStyle/>
        <a:p>
          <a:endParaRPr lang="en-GB"/>
        </a:p>
      </dgm:t>
    </dgm:pt>
    <dgm:pt modelId="{AD18B53A-BF1C-43E3-8DA7-B1CBC2A5E55E}" type="pres">
      <dgm:prSet presAssocID="{7ABE639A-E4F5-44FA-9AA1-C2C51342BB8A}" presName="FiveNodes_2" presStyleLbl="node1" presStyleIdx="1" presStyleCnt="5">
        <dgm:presLayoutVars>
          <dgm:bulletEnabled val="1"/>
        </dgm:presLayoutVars>
      </dgm:prSet>
      <dgm:spPr/>
      <dgm:t>
        <a:bodyPr/>
        <a:lstStyle/>
        <a:p>
          <a:endParaRPr lang="en-GB"/>
        </a:p>
      </dgm:t>
    </dgm:pt>
    <dgm:pt modelId="{1A17D695-76AC-4B19-9FB0-D32FFFEEA80A}" type="pres">
      <dgm:prSet presAssocID="{7ABE639A-E4F5-44FA-9AA1-C2C51342BB8A}" presName="FiveNodes_3" presStyleLbl="node1" presStyleIdx="2" presStyleCnt="5">
        <dgm:presLayoutVars>
          <dgm:bulletEnabled val="1"/>
        </dgm:presLayoutVars>
      </dgm:prSet>
      <dgm:spPr/>
      <dgm:t>
        <a:bodyPr/>
        <a:lstStyle/>
        <a:p>
          <a:endParaRPr lang="en-GB"/>
        </a:p>
      </dgm:t>
    </dgm:pt>
    <dgm:pt modelId="{96357AE6-3E1F-4793-A22B-26464A5DC5EB}" type="pres">
      <dgm:prSet presAssocID="{7ABE639A-E4F5-44FA-9AA1-C2C51342BB8A}" presName="FiveNodes_4" presStyleLbl="node1" presStyleIdx="3" presStyleCnt="5">
        <dgm:presLayoutVars>
          <dgm:bulletEnabled val="1"/>
        </dgm:presLayoutVars>
      </dgm:prSet>
      <dgm:spPr/>
      <dgm:t>
        <a:bodyPr/>
        <a:lstStyle/>
        <a:p>
          <a:endParaRPr lang="en-GB"/>
        </a:p>
      </dgm:t>
    </dgm:pt>
    <dgm:pt modelId="{786CF06B-8D4C-4B21-9F85-C1D07536117E}" type="pres">
      <dgm:prSet presAssocID="{7ABE639A-E4F5-44FA-9AA1-C2C51342BB8A}" presName="FiveNodes_5" presStyleLbl="node1" presStyleIdx="4" presStyleCnt="5">
        <dgm:presLayoutVars>
          <dgm:bulletEnabled val="1"/>
        </dgm:presLayoutVars>
      </dgm:prSet>
      <dgm:spPr/>
      <dgm:t>
        <a:bodyPr/>
        <a:lstStyle/>
        <a:p>
          <a:endParaRPr lang="en-GB"/>
        </a:p>
      </dgm:t>
    </dgm:pt>
    <dgm:pt modelId="{618F86BF-0ED4-4C1F-95DF-0BB1710785A4}" type="pres">
      <dgm:prSet presAssocID="{7ABE639A-E4F5-44FA-9AA1-C2C51342BB8A}" presName="FiveConn_1-2" presStyleLbl="fgAccFollowNode1" presStyleIdx="0" presStyleCnt="4">
        <dgm:presLayoutVars>
          <dgm:bulletEnabled val="1"/>
        </dgm:presLayoutVars>
      </dgm:prSet>
      <dgm:spPr/>
      <dgm:t>
        <a:bodyPr/>
        <a:lstStyle/>
        <a:p>
          <a:endParaRPr lang="en-GB"/>
        </a:p>
      </dgm:t>
    </dgm:pt>
    <dgm:pt modelId="{0B161826-69B1-4C4A-AD83-9B3D31541179}" type="pres">
      <dgm:prSet presAssocID="{7ABE639A-E4F5-44FA-9AA1-C2C51342BB8A}" presName="FiveConn_2-3" presStyleLbl="fgAccFollowNode1" presStyleIdx="1" presStyleCnt="4">
        <dgm:presLayoutVars>
          <dgm:bulletEnabled val="1"/>
        </dgm:presLayoutVars>
      </dgm:prSet>
      <dgm:spPr/>
      <dgm:t>
        <a:bodyPr/>
        <a:lstStyle/>
        <a:p>
          <a:endParaRPr lang="en-GB"/>
        </a:p>
      </dgm:t>
    </dgm:pt>
    <dgm:pt modelId="{B6467951-A4E7-4EF2-A787-9102B12C5816}" type="pres">
      <dgm:prSet presAssocID="{7ABE639A-E4F5-44FA-9AA1-C2C51342BB8A}" presName="FiveConn_3-4" presStyleLbl="fgAccFollowNode1" presStyleIdx="2" presStyleCnt="4">
        <dgm:presLayoutVars>
          <dgm:bulletEnabled val="1"/>
        </dgm:presLayoutVars>
      </dgm:prSet>
      <dgm:spPr/>
      <dgm:t>
        <a:bodyPr/>
        <a:lstStyle/>
        <a:p>
          <a:endParaRPr lang="en-GB"/>
        </a:p>
      </dgm:t>
    </dgm:pt>
    <dgm:pt modelId="{A2D17E19-A98B-464A-875A-035D8E2D6BE9}" type="pres">
      <dgm:prSet presAssocID="{7ABE639A-E4F5-44FA-9AA1-C2C51342BB8A}" presName="FiveConn_4-5" presStyleLbl="fgAccFollowNode1" presStyleIdx="3" presStyleCnt="4">
        <dgm:presLayoutVars>
          <dgm:bulletEnabled val="1"/>
        </dgm:presLayoutVars>
      </dgm:prSet>
      <dgm:spPr/>
      <dgm:t>
        <a:bodyPr/>
        <a:lstStyle/>
        <a:p>
          <a:endParaRPr lang="en-GB"/>
        </a:p>
      </dgm:t>
    </dgm:pt>
    <dgm:pt modelId="{B0D76CB6-7004-47D1-9470-88E22E19E833}" type="pres">
      <dgm:prSet presAssocID="{7ABE639A-E4F5-44FA-9AA1-C2C51342BB8A}" presName="FiveNodes_1_text" presStyleLbl="node1" presStyleIdx="4" presStyleCnt="5">
        <dgm:presLayoutVars>
          <dgm:bulletEnabled val="1"/>
        </dgm:presLayoutVars>
      </dgm:prSet>
      <dgm:spPr/>
      <dgm:t>
        <a:bodyPr/>
        <a:lstStyle/>
        <a:p>
          <a:endParaRPr lang="en-GB"/>
        </a:p>
      </dgm:t>
    </dgm:pt>
    <dgm:pt modelId="{DE3F3096-0DF3-4247-BFD9-F094F22FE95B}" type="pres">
      <dgm:prSet presAssocID="{7ABE639A-E4F5-44FA-9AA1-C2C51342BB8A}" presName="FiveNodes_2_text" presStyleLbl="node1" presStyleIdx="4" presStyleCnt="5">
        <dgm:presLayoutVars>
          <dgm:bulletEnabled val="1"/>
        </dgm:presLayoutVars>
      </dgm:prSet>
      <dgm:spPr/>
      <dgm:t>
        <a:bodyPr/>
        <a:lstStyle/>
        <a:p>
          <a:endParaRPr lang="en-GB"/>
        </a:p>
      </dgm:t>
    </dgm:pt>
    <dgm:pt modelId="{D30155CF-BB19-4362-B75D-60F0F2D961A9}" type="pres">
      <dgm:prSet presAssocID="{7ABE639A-E4F5-44FA-9AA1-C2C51342BB8A}" presName="FiveNodes_3_text" presStyleLbl="node1" presStyleIdx="4" presStyleCnt="5">
        <dgm:presLayoutVars>
          <dgm:bulletEnabled val="1"/>
        </dgm:presLayoutVars>
      </dgm:prSet>
      <dgm:spPr/>
      <dgm:t>
        <a:bodyPr/>
        <a:lstStyle/>
        <a:p>
          <a:endParaRPr lang="en-GB"/>
        </a:p>
      </dgm:t>
    </dgm:pt>
    <dgm:pt modelId="{ACFDC480-6F1B-4440-8E94-5402670C3958}" type="pres">
      <dgm:prSet presAssocID="{7ABE639A-E4F5-44FA-9AA1-C2C51342BB8A}" presName="FiveNodes_4_text" presStyleLbl="node1" presStyleIdx="4" presStyleCnt="5">
        <dgm:presLayoutVars>
          <dgm:bulletEnabled val="1"/>
        </dgm:presLayoutVars>
      </dgm:prSet>
      <dgm:spPr/>
      <dgm:t>
        <a:bodyPr/>
        <a:lstStyle/>
        <a:p>
          <a:endParaRPr lang="en-GB"/>
        </a:p>
      </dgm:t>
    </dgm:pt>
    <dgm:pt modelId="{E2DD4E16-8913-49FF-8F07-9B0156953A31}" type="pres">
      <dgm:prSet presAssocID="{7ABE639A-E4F5-44FA-9AA1-C2C51342BB8A}" presName="FiveNodes_5_text" presStyleLbl="node1" presStyleIdx="4" presStyleCnt="5">
        <dgm:presLayoutVars>
          <dgm:bulletEnabled val="1"/>
        </dgm:presLayoutVars>
      </dgm:prSet>
      <dgm:spPr/>
      <dgm:t>
        <a:bodyPr/>
        <a:lstStyle/>
        <a:p>
          <a:endParaRPr lang="en-GB"/>
        </a:p>
      </dgm:t>
    </dgm:pt>
  </dgm:ptLst>
  <dgm:cxnLst>
    <dgm:cxn modelId="{F26E814D-815C-0C44-8AA7-F8C004CF2365}" type="presOf" srcId="{EA1219AC-F2CA-4CD8-B276-E8C48BA7B9C1}" destId="{AD18B53A-BF1C-43E3-8DA7-B1CBC2A5E55E}" srcOrd="0" destOrd="0" presId="urn:microsoft.com/office/officeart/2005/8/layout/vProcess5"/>
    <dgm:cxn modelId="{68F6E370-CB14-9944-A988-31820ACEC5BB}" type="presOf" srcId="{FF28E203-33BC-4C5A-8598-8B455AE75736}" destId="{96357AE6-3E1F-4793-A22B-26464A5DC5EB}" srcOrd="0" destOrd="0" presId="urn:microsoft.com/office/officeart/2005/8/layout/vProcess5"/>
    <dgm:cxn modelId="{62A6B889-BB69-2E4D-BD00-CE49832872C3}" type="presOf" srcId="{5EAE125D-F188-49FC-A19F-F219EE754286}" destId="{B6467951-A4E7-4EF2-A787-9102B12C5816}" srcOrd="0" destOrd="0" presId="urn:microsoft.com/office/officeart/2005/8/layout/vProcess5"/>
    <dgm:cxn modelId="{CA7FE01A-0BF6-F34F-ABD2-79B85ACEFBD7}" type="presOf" srcId="{90F8C7B8-A9D4-4F6E-B7FE-9C26491B6859}" destId="{0B161826-69B1-4C4A-AD83-9B3D31541179}" srcOrd="0" destOrd="0" presId="urn:microsoft.com/office/officeart/2005/8/layout/vProcess5"/>
    <dgm:cxn modelId="{2FDB7AC2-EFF9-C147-BE7A-025C680A701A}" type="presOf" srcId="{FA5F7AE5-884A-4234-9695-8D4B3CBA1985}" destId="{618F86BF-0ED4-4C1F-95DF-0BB1710785A4}" srcOrd="0" destOrd="0" presId="urn:microsoft.com/office/officeart/2005/8/layout/vProcess5"/>
    <dgm:cxn modelId="{4A6F03D3-6FBE-CC41-9C94-4FDD35F014C7}" type="presOf" srcId="{CA43FF54-72B8-4839-B55F-1777C3518F71}" destId="{786CF06B-8D4C-4B21-9F85-C1D07536117E}" srcOrd="0" destOrd="0" presId="urn:microsoft.com/office/officeart/2005/8/layout/vProcess5"/>
    <dgm:cxn modelId="{E63998BF-CB39-6B44-9471-89B3BD7EC105}" type="presOf" srcId="{27A825B7-8B00-4255-8841-17B915909A3D}" destId="{D30155CF-BB19-4362-B75D-60F0F2D961A9}" srcOrd="1" destOrd="0" presId="urn:microsoft.com/office/officeart/2005/8/layout/vProcess5"/>
    <dgm:cxn modelId="{D5B65B4C-65B2-4781-A08F-5F559DB220DE}" srcId="{7ABE639A-E4F5-44FA-9AA1-C2C51342BB8A}" destId="{27A825B7-8B00-4255-8841-17B915909A3D}" srcOrd="2" destOrd="0" parTransId="{31F57BBB-AF0D-4135-B532-2E98B3C1BFBB}" sibTransId="{5EAE125D-F188-49FC-A19F-F219EE754286}"/>
    <dgm:cxn modelId="{F7A9740F-3829-394D-9F6E-0A25E807770D}" type="presOf" srcId="{01A2D933-1561-4725-B6CB-34AC670A5131}" destId="{B0D76CB6-7004-47D1-9470-88E22E19E833}" srcOrd="1" destOrd="0" presId="urn:microsoft.com/office/officeart/2005/8/layout/vProcess5"/>
    <dgm:cxn modelId="{8B075D1B-C237-B541-8416-C83248316F02}" type="presOf" srcId="{967DF994-D140-4999-8BC7-D48AE56DA414}" destId="{A2D17E19-A98B-464A-875A-035D8E2D6BE9}" srcOrd="0" destOrd="0" presId="urn:microsoft.com/office/officeart/2005/8/layout/vProcess5"/>
    <dgm:cxn modelId="{180DF052-5942-8D4A-9CFB-0C52EF7AA1FC}" type="presOf" srcId="{27A825B7-8B00-4255-8841-17B915909A3D}" destId="{1A17D695-76AC-4B19-9FB0-D32FFFEEA80A}" srcOrd="0" destOrd="0" presId="urn:microsoft.com/office/officeart/2005/8/layout/vProcess5"/>
    <dgm:cxn modelId="{DCF26460-7FE0-2241-9F23-16B4AE01C7B6}" type="presOf" srcId="{EA1219AC-F2CA-4CD8-B276-E8C48BA7B9C1}" destId="{DE3F3096-0DF3-4247-BFD9-F094F22FE95B}" srcOrd="1" destOrd="0" presId="urn:microsoft.com/office/officeart/2005/8/layout/vProcess5"/>
    <dgm:cxn modelId="{B347B462-6471-A249-AF4B-104FA22F2A12}" type="presOf" srcId="{7ABE639A-E4F5-44FA-9AA1-C2C51342BB8A}" destId="{F8EA8235-433D-4336-B8D0-5612593A235D}" srcOrd="0" destOrd="0" presId="urn:microsoft.com/office/officeart/2005/8/layout/vProcess5"/>
    <dgm:cxn modelId="{819B639E-9B3A-437D-BF0A-5434A4A9A42E}" srcId="{7ABE639A-E4F5-44FA-9AA1-C2C51342BB8A}" destId="{EA1219AC-F2CA-4CD8-B276-E8C48BA7B9C1}" srcOrd="1" destOrd="0" parTransId="{EB39A0C5-482D-4ECF-B532-B0DCB33380B1}" sibTransId="{90F8C7B8-A9D4-4F6E-B7FE-9C26491B6859}"/>
    <dgm:cxn modelId="{46875EDD-73B0-4768-8DDA-7F56BE2EAB94}" srcId="{7ABE639A-E4F5-44FA-9AA1-C2C51342BB8A}" destId="{CA43FF54-72B8-4839-B55F-1777C3518F71}" srcOrd="4" destOrd="0" parTransId="{24549BAF-8935-4476-9EA5-6ADAF212E0BE}" sibTransId="{FBF89194-029C-4A7D-ACC4-141C4FFB274A}"/>
    <dgm:cxn modelId="{8B290DAC-040F-4436-8596-079FC7E803A4}" srcId="{7ABE639A-E4F5-44FA-9AA1-C2C51342BB8A}" destId="{FF28E203-33BC-4C5A-8598-8B455AE75736}" srcOrd="3" destOrd="0" parTransId="{C9D3F543-FE39-4AFE-8B1C-20736CF9C3B9}" sibTransId="{967DF994-D140-4999-8BC7-D48AE56DA414}"/>
    <dgm:cxn modelId="{078F167A-98BA-3C4E-9EAD-31160D73C20B}" type="presOf" srcId="{01A2D933-1561-4725-B6CB-34AC670A5131}" destId="{5B8E1937-24F5-4CDA-A022-AB7F5B4B6F09}" srcOrd="0" destOrd="0" presId="urn:microsoft.com/office/officeart/2005/8/layout/vProcess5"/>
    <dgm:cxn modelId="{B91BD3DA-9367-2C45-B5B3-DAC4DDB4E251}" type="presOf" srcId="{CA43FF54-72B8-4839-B55F-1777C3518F71}" destId="{E2DD4E16-8913-49FF-8F07-9B0156953A31}" srcOrd="1" destOrd="0" presId="urn:microsoft.com/office/officeart/2005/8/layout/vProcess5"/>
    <dgm:cxn modelId="{D7059D0B-0092-E745-B161-5019507FFC44}" type="presOf" srcId="{FF28E203-33BC-4C5A-8598-8B455AE75736}" destId="{ACFDC480-6F1B-4440-8E94-5402670C3958}" srcOrd="1" destOrd="0" presId="urn:microsoft.com/office/officeart/2005/8/layout/vProcess5"/>
    <dgm:cxn modelId="{A996148D-81A1-412E-B65E-743DC0BD850A}" srcId="{7ABE639A-E4F5-44FA-9AA1-C2C51342BB8A}" destId="{01A2D933-1561-4725-B6CB-34AC670A5131}" srcOrd="0" destOrd="0" parTransId="{D6896DE4-247B-4107-810E-258EF1903E98}" sibTransId="{FA5F7AE5-884A-4234-9695-8D4B3CBA1985}"/>
    <dgm:cxn modelId="{56BE7295-E487-F54C-B2C5-74FE5E4111F6}" type="presParOf" srcId="{F8EA8235-433D-4336-B8D0-5612593A235D}" destId="{79563972-7B8E-4317-BBC2-1024B878E230}" srcOrd="0" destOrd="0" presId="urn:microsoft.com/office/officeart/2005/8/layout/vProcess5"/>
    <dgm:cxn modelId="{FE7EFADF-C85F-FB4B-B418-5A2E7F998816}" type="presParOf" srcId="{F8EA8235-433D-4336-B8D0-5612593A235D}" destId="{5B8E1937-24F5-4CDA-A022-AB7F5B4B6F09}" srcOrd="1" destOrd="0" presId="urn:microsoft.com/office/officeart/2005/8/layout/vProcess5"/>
    <dgm:cxn modelId="{F8EF3E89-48FB-EA4A-870B-C31311CF9747}" type="presParOf" srcId="{F8EA8235-433D-4336-B8D0-5612593A235D}" destId="{AD18B53A-BF1C-43E3-8DA7-B1CBC2A5E55E}" srcOrd="2" destOrd="0" presId="urn:microsoft.com/office/officeart/2005/8/layout/vProcess5"/>
    <dgm:cxn modelId="{67AA1992-820C-5443-B654-9A8BB7B540F9}" type="presParOf" srcId="{F8EA8235-433D-4336-B8D0-5612593A235D}" destId="{1A17D695-76AC-4B19-9FB0-D32FFFEEA80A}" srcOrd="3" destOrd="0" presId="urn:microsoft.com/office/officeart/2005/8/layout/vProcess5"/>
    <dgm:cxn modelId="{E3BC8D45-3B58-354A-AE5E-B06172992791}" type="presParOf" srcId="{F8EA8235-433D-4336-B8D0-5612593A235D}" destId="{96357AE6-3E1F-4793-A22B-26464A5DC5EB}" srcOrd="4" destOrd="0" presId="urn:microsoft.com/office/officeart/2005/8/layout/vProcess5"/>
    <dgm:cxn modelId="{532A71DD-89CD-EA4E-8FF6-F5B411C07464}" type="presParOf" srcId="{F8EA8235-433D-4336-B8D0-5612593A235D}" destId="{786CF06B-8D4C-4B21-9F85-C1D07536117E}" srcOrd="5" destOrd="0" presId="urn:microsoft.com/office/officeart/2005/8/layout/vProcess5"/>
    <dgm:cxn modelId="{53DFB41F-2188-1D42-A64E-388041387292}" type="presParOf" srcId="{F8EA8235-433D-4336-B8D0-5612593A235D}" destId="{618F86BF-0ED4-4C1F-95DF-0BB1710785A4}" srcOrd="6" destOrd="0" presId="urn:microsoft.com/office/officeart/2005/8/layout/vProcess5"/>
    <dgm:cxn modelId="{BDC6F583-A22F-564B-AD40-D8337B175CCC}" type="presParOf" srcId="{F8EA8235-433D-4336-B8D0-5612593A235D}" destId="{0B161826-69B1-4C4A-AD83-9B3D31541179}" srcOrd="7" destOrd="0" presId="urn:microsoft.com/office/officeart/2005/8/layout/vProcess5"/>
    <dgm:cxn modelId="{7D964D1F-7459-4C4B-BDF8-B7374565E03D}" type="presParOf" srcId="{F8EA8235-433D-4336-B8D0-5612593A235D}" destId="{B6467951-A4E7-4EF2-A787-9102B12C5816}" srcOrd="8" destOrd="0" presId="urn:microsoft.com/office/officeart/2005/8/layout/vProcess5"/>
    <dgm:cxn modelId="{BF984592-C044-2541-98F4-D3EE578A44BA}" type="presParOf" srcId="{F8EA8235-433D-4336-B8D0-5612593A235D}" destId="{A2D17E19-A98B-464A-875A-035D8E2D6BE9}" srcOrd="9" destOrd="0" presId="urn:microsoft.com/office/officeart/2005/8/layout/vProcess5"/>
    <dgm:cxn modelId="{A2A892E9-21CE-9643-BAFC-B14D06D90BB8}" type="presParOf" srcId="{F8EA8235-433D-4336-B8D0-5612593A235D}" destId="{B0D76CB6-7004-47D1-9470-88E22E19E833}" srcOrd="10" destOrd="0" presId="urn:microsoft.com/office/officeart/2005/8/layout/vProcess5"/>
    <dgm:cxn modelId="{59C7F09F-7B77-4F44-89D3-D00937C74901}" type="presParOf" srcId="{F8EA8235-433D-4336-B8D0-5612593A235D}" destId="{DE3F3096-0DF3-4247-BFD9-F094F22FE95B}" srcOrd="11" destOrd="0" presId="urn:microsoft.com/office/officeart/2005/8/layout/vProcess5"/>
    <dgm:cxn modelId="{5B692A01-6F2F-4D42-BE09-A6B4D19209E0}" type="presParOf" srcId="{F8EA8235-433D-4336-B8D0-5612593A235D}" destId="{D30155CF-BB19-4362-B75D-60F0F2D961A9}" srcOrd="12" destOrd="0" presId="urn:microsoft.com/office/officeart/2005/8/layout/vProcess5"/>
    <dgm:cxn modelId="{0D9E66D4-3BC9-8949-98AB-C2D78CD629ED}" type="presParOf" srcId="{F8EA8235-433D-4336-B8D0-5612593A235D}" destId="{ACFDC480-6F1B-4440-8E94-5402670C3958}" srcOrd="13" destOrd="0" presId="urn:microsoft.com/office/officeart/2005/8/layout/vProcess5"/>
    <dgm:cxn modelId="{C437D659-C816-7C49-9EB3-CB43531C0102}" type="presParOf" srcId="{F8EA8235-433D-4336-B8D0-5612593A235D}" destId="{E2DD4E16-8913-49FF-8F07-9B0156953A31}" srcOrd="14" destOrd="0" presId="urn:microsoft.com/office/officeart/2005/8/layout/vProcess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F480F-73A1-4949-BA5F-323291EADA6E}">
      <dsp:nvSpPr>
        <dsp:cNvPr id="0" name=""/>
        <dsp:cNvSpPr/>
      </dsp:nvSpPr>
      <dsp:spPr>
        <a:xfrm>
          <a:off x="4173" y="698378"/>
          <a:ext cx="1159605" cy="1159605"/>
        </a:xfrm>
        <a:prstGeom prst="ellipse">
          <a:avLst/>
        </a:prstGeom>
        <a:no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ICD10</a:t>
          </a:r>
          <a:endParaRPr lang="en-GB" sz="2400" kern="1200" dirty="0">
            <a:solidFill>
              <a:schemeClr val="tx1"/>
            </a:solidFill>
          </a:endParaRPr>
        </a:p>
      </dsp:txBody>
      <dsp:txXfrm>
        <a:off x="173993" y="868198"/>
        <a:ext cx="819965" cy="819965"/>
      </dsp:txXfrm>
    </dsp:sp>
    <dsp:sp modelId="{290A4AA4-5810-4191-B7BB-BD82F7C720BE}">
      <dsp:nvSpPr>
        <dsp:cNvPr id="0" name=""/>
        <dsp:cNvSpPr/>
      </dsp:nvSpPr>
      <dsp:spPr>
        <a:xfrm>
          <a:off x="1257939" y="941895"/>
          <a:ext cx="672571" cy="672571"/>
        </a:xfrm>
        <a:prstGeom prst="mathPlus">
          <a:avLst/>
        </a:prstGeom>
        <a:no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7088" y="1199086"/>
        <a:ext cx="494273" cy="158189"/>
      </dsp:txXfrm>
    </dsp:sp>
    <dsp:sp modelId="{0C2752BF-72F9-4B49-AD6E-E4121E478A14}">
      <dsp:nvSpPr>
        <dsp:cNvPr id="0" name=""/>
        <dsp:cNvSpPr/>
      </dsp:nvSpPr>
      <dsp:spPr>
        <a:xfrm>
          <a:off x="2024671" y="698378"/>
          <a:ext cx="1159605" cy="1159605"/>
        </a:xfrm>
        <a:prstGeom prst="ellipse">
          <a:avLst/>
        </a:prstGeom>
        <a:no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OPCS</a:t>
          </a:r>
          <a:endParaRPr lang="en-GB" sz="2400" kern="1200" dirty="0">
            <a:solidFill>
              <a:schemeClr val="tx1"/>
            </a:solidFill>
          </a:endParaRPr>
        </a:p>
      </dsp:txBody>
      <dsp:txXfrm>
        <a:off x="2194491" y="868198"/>
        <a:ext cx="819965" cy="819965"/>
      </dsp:txXfrm>
    </dsp:sp>
    <dsp:sp modelId="{F181F275-4BA5-4848-9A8B-EB673F423A81}">
      <dsp:nvSpPr>
        <dsp:cNvPr id="0" name=""/>
        <dsp:cNvSpPr/>
      </dsp:nvSpPr>
      <dsp:spPr>
        <a:xfrm>
          <a:off x="3278437" y="941895"/>
          <a:ext cx="672571" cy="672571"/>
        </a:xfrm>
        <a:prstGeom prst="mathPlus">
          <a:avLst/>
        </a:prstGeom>
        <a:no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367586" y="1199086"/>
        <a:ext cx="494273" cy="158189"/>
      </dsp:txXfrm>
    </dsp:sp>
    <dsp:sp modelId="{CA1CC103-9C21-456D-ABAB-AA401052EF01}">
      <dsp:nvSpPr>
        <dsp:cNvPr id="0" name=""/>
        <dsp:cNvSpPr/>
      </dsp:nvSpPr>
      <dsp:spPr>
        <a:xfrm>
          <a:off x="4045168" y="698378"/>
          <a:ext cx="1159605" cy="1159605"/>
        </a:xfrm>
        <a:prstGeom prst="ellipse">
          <a:avLst/>
        </a:prstGeom>
        <a:no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LOS</a:t>
          </a:r>
          <a:endParaRPr lang="en-GB" sz="2400" kern="1200" dirty="0">
            <a:solidFill>
              <a:schemeClr val="tx1"/>
            </a:solidFill>
          </a:endParaRPr>
        </a:p>
      </dsp:txBody>
      <dsp:txXfrm>
        <a:off x="4214988" y="868198"/>
        <a:ext cx="819965" cy="819965"/>
      </dsp:txXfrm>
    </dsp:sp>
    <dsp:sp modelId="{E190A5A4-83BF-4246-B9AA-6132DF8AC711}">
      <dsp:nvSpPr>
        <dsp:cNvPr id="0" name=""/>
        <dsp:cNvSpPr/>
      </dsp:nvSpPr>
      <dsp:spPr>
        <a:xfrm>
          <a:off x="5298934" y="941895"/>
          <a:ext cx="672571" cy="672571"/>
        </a:xfrm>
        <a:prstGeom prst="mathEqual">
          <a:avLst/>
        </a:prstGeom>
        <a:no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kern="1200"/>
        </a:p>
      </dsp:txBody>
      <dsp:txXfrm>
        <a:off x="5388083" y="1080445"/>
        <a:ext cx="494273" cy="395471"/>
      </dsp:txXfrm>
    </dsp:sp>
    <dsp:sp modelId="{DA2310DA-8CF4-465F-8C55-96B8A9CCB6F7}">
      <dsp:nvSpPr>
        <dsp:cNvPr id="0" name=""/>
        <dsp:cNvSpPr/>
      </dsp:nvSpPr>
      <dsp:spPr>
        <a:xfrm>
          <a:off x="6065666" y="698378"/>
          <a:ext cx="1159605" cy="1159605"/>
        </a:xfrm>
        <a:prstGeom prst="ellipse">
          <a:avLst/>
        </a:prstGeom>
        <a:no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HRG</a:t>
          </a:r>
          <a:endParaRPr lang="en-GB" sz="2400" kern="1200" dirty="0">
            <a:solidFill>
              <a:schemeClr val="tx1"/>
            </a:solidFill>
          </a:endParaRPr>
        </a:p>
      </dsp:txBody>
      <dsp:txXfrm>
        <a:off x="6235486" y="868198"/>
        <a:ext cx="819965" cy="8199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3866B5-3A3E-B34D-8992-D9FE9793B919}" type="datetimeFigureOut">
              <a:rPr lang="en-US" smtClean="0"/>
              <a:t>10/25/2016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1E1B34-6C96-1048-BBB2-A380357FDD6C}" type="slidenum">
              <a:rPr lang="en-US" smtClean="0"/>
              <a:t>‹#›</a:t>
            </a:fld>
            <a:endParaRPr lang="en-US"/>
          </a:p>
        </p:txBody>
      </p:sp>
    </p:spTree>
    <p:extLst>
      <p:ext uri="{BB962C8B-B14F-4D97-AF65-F5344CB8AC3E}">
        <p14:creationId xmlns:p14="http://schemas.microsoft.com/office/powerpoint/2010/main" val="150151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401A34E-AE48-514A-9335-37A7312BDCF2}" type="datetimeFigureOut">
              <a:rPr lang="en-GB"/>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401A34E-AE48-514A-9335-37A7312BDCF2}" type="datetimeFigureOut">
              <a:rPr lang="en-GB"/>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401A34E-AE48-514A-9335-37A7312BDCF2}" type="datetimeFigureOut">
              <a:rPr lang="en-GB"/>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401A34E-AE48-514A-9335-37A7312BDCF2}" type="datetimeFigureOut">
              <a:rPr lang="en-GB"/>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01A34E-AE48-514A-9335-37A7312BDCF2}" type="datetimeFigureOut">
              <a:rPr lang="en-GB"/>
              <a:pPr/>
              <a:t>25/10/2016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401A34E-AE48-514A-9335-37A7312BDCF2}" type="datetimeFigureOut">
              <a:rPr lang="en-GB"/>
              <a:pPr/>
              <a:t>25/10/2016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401A34E-AE48-514A-9335-37A7312BDCF2}" type="datetimeFigureOut">
              <a:rPr lang="en-GB"/>
              <a:pPr/>
              <a:t>25/10/2016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401A34E-AE48-514A-9335-37A7312BDCF2}" type="datetimeFigureOut">
              <a:rPr lang="en-GB"/>
              <a:pPr/>
              <a:t>25/10/2016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1A34E-AE48-514A-9335-37A7312BDCF2}" type="datetimeFigureOut">
              <a:rPr lang="en-GB"/>
              <a:pPr/>
              <a:t>25/10/2016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401A34E-AE48-514A-9335-37A7312BDCF2}" type="datetimeFigureOut">
              <a:rPr lang="en-GB"/>
              <a:pPr/>
              <a:t>25/10/2016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401A34E-AE48-514A-9335-37A7312BDCF2}" type="datetimeFigureOut">
              <a:rPr lang="en-GB"/>
              <a:pPr/>
              <a:t>25/10/2016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E6225-AF16-9747-8B49-D04B7C277FF7}"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1A34E-AE48-514A-9335-37A7312BDCF2}" type="datetimeFigureOut">
              <a:rPr lang="en-GB"/>
              <a:pPr/>
              <a:t>25/10/2016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6225-AF16-9747-8B49-D04B7C277FF7}"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261533"/>
            <a:ext cx="9144000" cy="5088467"/>
          </a:xfrm>
          <a:prstGeom prst="rect">
            <a:avLst/>
          </a:prstGeom>
          <a:solidFill>
            <a:srgbClr val="F795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505884" y="1845732"/>
            <a:ext cx="8130116" cy="3742267"/>
          </a:xfrm>
          <a:prstGeom prst="rect">
            <a:avLst/>
          </a:prstGeom>
          <a:noFill/>
        </p:spPr>
        <p:txBody>
          <a:bodyPr wrap="square" lIns="0" tIns="0" rIns="0" bIns="0" rtlCol="0">
            <a:noAutofit/>
          </a:bodyPr>
          <a:lstStyle/>
          <a:p>
            <a:r>
              <a:rPr lang="en-US" sz="3200" dirty="0" smtClean="0">
                <a:solidFill>
                  <a:schemeClr val="bg1"/>
                </a:solidFill>
                <a:latin typeface="Corbel"/>
                <a:cs typeface="Corbel"/>
              </a:rPr>
              <a:t>Data set backgrounder</a:t>
            </a:r>
            <a:endParaRPr lang="en-US" sz="3200" dirty="0">
              <a:solidFill>
                <a:schemeClr val="bg1"/>
              </a:solidFill>
              <a:latin typeface="Corbel"/>
              <a:cs typeface="Corbel"/>
            </a:endParaRPr>
          </a:p>
        </p:txBody>
      </p:sp>
      <p:sp>
        <p:nvSpPr>
          <p:cNvPr id="8" name="TextBox 7"/>
          <p:cNvSpPr txBox="1"/>
          <p:nvPr/>
        </p:nvSpPr>
        <p:spPr>
          <a:xfrm>
            <a:off x="2565400" y="3242733"/>
            <a:ext cx="184666" cy="369332"/>
          </a:xfrm>
          <a:prstGeom prst="rect">
            <a:avLst/>
          </a:prstGeom>
          <a:noFill/>
        </p:spPr>
        <p:txBody>
          <a:bodyPr wrap="none" rtlCol="0">
            <a:spAutoFit/>
          </a:bodyPr>
          <a:lstStyle/>
          <a:p>
            <a:endParaRPr lang="en-US"/>
          </a:p>
        </p:txBody>
      </p:sp>
      <p:sp>
        <p:nvSpPr>
          <p:cNvPr id="13" name="TextBox 12"/>
          <p:cNvSpPr txBox="1"/>
          <p:nvPr/>
        </p:nvSpPr>
        <p:spPr>
          <a:xfrm>
            <a:off x="7065981" y="477410"/>
            <a:ext cx="1730163" cy="369332"/>
          </a:xfrm>
          <a:prstGeom prst="rect">
            <a:avLst/>
          </a:prstGeom>
          <a:noFill/>
        </p:spPr>
        <p:txBody>
          <a:bodyPr wrap="square" rtlCol="0">
            <a:spAutoFit/>
          </a:bodyPr>
          <a:lstStyle/>
          <a:p>
            <a:endParaRPr lang="en-US" dirty="0"/>
          </a:p>
        </p:txBody>
      </p:sp>
      <p:pic>
        <p:nvPicPr>
          <p:cNvPr id="11" name="Picture 10" descr="Powerpoint Master Logo.eps"/>
          <p:cNvPicPr>
            <a:picLocks noChangeAspect="1"/>
          </p:cNvPicPr>
          <p:nvPr/>
        </p:nvPicPr>
        <p:blipFill>
          <a:blip r:embed="rId2"/>
          <a:stretch>
            <a:fillRect/>
          </a:stretch>
        </p:blipFill>
        <p:spPr>
          <a:xfrm>
            <a:off x="7475344" y="105833"/>
            <a:ext cx="1320800" cy="1155700"/>
          </a:xfrm>
          <a:prstGeom prst="rect">
            <a:avLst/>
          </a:prstGeom>
        </p:spPr>
      </p:pic>
      <p:sp>
        <p:nvSpPr>
          <p:cNvPr id="15" name="Rectangle 14"/>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763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Key indicators, domains and scoring </a:t>
            </a:r>
          </a:p>
        </p:txBody>
      </p:sp>
      <p:sp>
        <p:nvSpPr>
          <p:cNvPr id="7" name="Content Placeholder 6"/>
          <p:cNvSpPr>
            <a:spLocks noGrp="1"/>
          </p:cNvSpPr>
          <p:nvPr>
            <p:ph idx="1"/>
          </p:nvPr>
        </p:nvSpPr>
        <p:spPr/>
        <p:txBody>
          <a:bodyPr>
            <a:normAutofit fontScale="77500" lnSpcReduction="20000"/>
          </a:bodyPr>
          <a:lstStyle/>
          <a:p>
            <a:r>
              <a:rPr lang="en-US" dirty="0"/>
              <a:t>Domain 1: </a:t>
            </a:r>
            <a:r>
              <a:rPr lang="en-US" dirty="0" smtClean="0"/>
              <a:t>Scanning</a:t>
            </a:r>
          </a:p>
          <a:p>
            <a:r>
              <a:rPr lang="en-US" dirty="0" smtClean="0"/>
              <a:t>Domain </a:t>
            </a:r>
            <a:r>
              <a:rPr lang="en-US" dirty="0"/>
              <a:t>2: Stroke </a:t>
            </a:r>
            <a:r>
              <a:rPr lang="en-US" dirty="0" smtClean="0"/>
              <a:t>unit</a:t>
            </a:r>
          </a:p>
          <a:p>
            <a:r>
              <a:rPr lang="en-US" dirty="0" smtClean="0"/>
              <a:t>Domain </a:t>
            </a:r>
            <a:r>
              <a:rPr lang="en-US" dirty="0"/>
              <a:t>3: </a:t>
            </a:r>
            <a:r>
              <a:rPr lang="en-US" dirty="0" smtClean="0"/>
              <a:t>Thrombolysis</a:t>
            </a:r>
          </a:p>
          <a:p>
            <a:r>
              <a:rPr lang="en-US" dirty="0" smtClean="0"/>
              <a:t>Domain </a:t>
            </a:r>
            <a:r>
              <a:rPr lang="en-US" dirty="0"/>
              <a:t>4: Specialist assessments </a:t>
            </a:r>
            <a:endParaRPr lang="en-US" dirty="0" smtClean="0"/>
          </a:p>
          <a:p>
            <a:r>
              <a:rPr lang="en-US" dirty="0" smtClean="0"/>
              <a:t>Domain </a:t>
            </a:r>
            <a:r>
              <a:rPr lang="en-US" dirty="0"/>
              <a:t>5: Occupational therapy </a:t>
            </a:r>
            <a:endParaRPr lang="en-US" dirty="0" smtClean="0"/>
          </a:p>
          <a:p>
            <a:r>
              <a:rPr lang="en-US" dirty="0" smtClean="0"/>
              <a:t>Domain </a:t>
            </a:r>
            <a:r>
              <a:rPr lang="en-US" dirty="0"/>
              <a:t>6: </a:t>
            </a:r>
            <a:r>
              <a:rPr lang="en-US" dirty="0" smtClean="0"/>
              <a:t>Physiotherapy</a:t>
            </a:r>
          </a:p>
          <a:p>
            <a:r>
              <a:rPr lang="en-US" dirty="0" smtClean="0"/>
              <a:t>Domain </a:t>
            </a:r>
            <a:r>
              <a:rPr lang="en-US" dirty="0"/>
              <a:t>7: Speech &amp; language therapy </a:t>
            </a:r>
            <a:endParaRPr lang="en-US" dirty="0" smtClean="0"/>
          </a:p>
          <a:p>
            <a:r>
              <a:rPr lang="en-US" dirty="0" smtClean="0"/>
              <a:t>Domain </a:t>
            </a:r>
            <a:r>
              <a:rPr lang="en-US" dirty="0"/>
              <a:t>8: MDT working </a:t>
            </a:r>
          </a:p>
          <a:p>
            <a:r>
              <a:rPr lang="en-US" dirty="0"/>
              <a:t>Domain 9: Standards by discharge </a:t>
            </a:r>
            <a:endParaRPr lang="en-US" dirty="0" smtClean="0"/>
          </a:p>
          <a:p>
            <a:r>
              <a:rPr lang="en-US" dirty="0" smtClean="0"/>
              <a:t>Domain </a:t>
            </a:r>
            <a:r>
              <a:rPr lang="en-US" dirty="0"/>
              <a:t>10: Discharge processes </a:t>
            </a:r>
          </a:p>
          <a:p>
            <a:pPr marL="0" indent="0">
              <a:buNone/>
            </a:pPr>
            <a:r>
              <a:rPr lang="en-US" dirty="0" smtClean="0"/>
              <a:t> </a:t>
            </a:r>
            <a:endParaRPr lang="en-US" dirty="0">
              <a:effectLst/>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372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err="1" smtClean="0">
                <a:solidFill>
                  <a:schemeClr val="bg1"/>
                </a:solidFill>
              </a:rPr>
              <a:t>Casemix</a:t>
            </a:r>
            <a:r>
              <a:rPr lang="en-GB" sz="3000" dirty="0" smtClean="0">
                <a:solidFill>
                  <a:schemeClr val="bg1"/>
                </a:solidFill>
              </a:rPr>
              <a:t> data</a:t>
            </a:r>
            <a:endParaRPr lang="en-GB" sz="3000" dirty="0">
              <a:solidFill>
                <a:schemeClr val="bg1"/>
              </a:solidFill>
            </a:endParaRPr>
          </a:p>
        </p:txBody>
      </p:sp>
      <p:sp>
        <p:nvSpPr>
          <p:cNvPr id="7" name="Content Placeholder 6"/>
          <p:cNvSpPr>
            <a:spLocks noGrp="1"/>
          </p:cNvSpPr>
          <p:nvPr>
            <p:ph idx="1"/>
          </p:nvPr>
        </p:nvSpPr>
        <p:spPr/>
        <p:txBody>
          <a:bodyPr>
            <a:normAutofit fontScale="70000" lnSpcReduction="20000"/>
          </a:bodyPr>
          <a:lstStyle/>
          <a:p>
            <a:r>
              <a:rPr lang="en-US" dirty="0" err="1"/>
              <a:t>Casemix</a:t>
            </a:r>
            <a:r>
              <a:rPr lang="en-US" dirty="0"/>
              <a:t> describes the characteristics of the group (or cohort) of stroke patients treated by a </a:t>
            </a:r>
            <a:r>
              <a:rPr lang="en-US" dirty="0" smtClean="0"/>
              <a:t>team</a:t>
            </a:r>
          </a:p>
          <a:p>
            <a:r>
              <a:rPr lang="en-US" dirty="0" smtClean="0"/>
              <a:t>It </a:t>
            </a:r>
            <a:r>
              <a:rPr lang="en-US" dirty="0"/>
              <a:t>includes demographics and type of </a:t>
            </a:r>
            <a:r>
              <a:rPr lang="en-US" dirty="0" smtClean="0"/>
              <a:t>stroke</a:t>
            </a:r>
          </a:p>
          <a:p>
            <a:r>
              <a:rPr lang="en-US" dirty="0" smtClean="0"/>
              <a:t>Includes the following questions</a:t>
            </a:r>
          </a:p>
          <a:p>
            <a:pPr lvl="1"/>
            <a:r>
              <a:rPr lang="en-US" dirty="0" smtClean="0"/>
              <a:t>AF before stroke?</a:t>
            </a:r>
          </a:p>
          <a:p>
            <a:pPr lvl="1"/>
            <a:r>
              <a:rPr lang="en-US" dirty="0" smtClean="0"/>
              <a:t>If </a:t>
            </a:r>
            <a:r>
              <a:rPr lang="en-US" dirty="0"/>
              <a:t>patient is in Atrial Fibrillation, was the patient on antiplatelet medication prior to admission? </a:t>
            </a:r>
            <a:endParaRPr lang="en-US" dirty="0" smtClean="0"/>
          </a:p>
          <a:p>
            <a:pPr lvl="1"/>
            <a:r>
              <a:rPr lang="en-US" dirty="0"/>
              <a:t>If patient is in Atrial Fibrillation, was the patient on anticoagulant medication prior to admission? </a:t>
            </a:r>
            <a:endParaRPr lang="en-US" dirty="0" smtClean="0"/>
          </a:p>
          <a:p>
            <a:pPr lvl="1"/>
            <a:r>
              <a:rPr lang="en-US" dirty="0"/>
              <a:t>If patient is in Atrial Fibrillation, what combination of anticoagulant and antiplatelet medication was the patient on prior to admission? </a:t>
            </a:r>
          </a:p>
          <a:p>
            <a:endParaRPr lang="en-US" dirty="0" smtClean="0"/>
          </a:p>
          <a:p>
            <a:pPr marL="0" indent="0">
              <a:buNone/>
            </a:pPr>
            <a:r>
              <a:rPr lang="en-US" dirty="0" smtClean="0"/>
              <a:t> </a:t>
            </a:r>
            <a:endParaRPr lang="en-US" dirty="0">
              <a:effectLst/>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3148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261533"/>
            <a:ext cx="9144000" cy="5088467"/>
          </a:xfrm>
          <a:prstGeom prst="rect">
            <a:avLst/>
          </a:prstGeom>
          <a:solidFill>
            <a:srgbClr val="F795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505884" y="1845732"/>
            <a:ext cx="8130116" cy="3742267"/>
          </a:xfrm>
          <a:prstGeom prst="rect">
            <a:avLst/>
          </a:prstGeom>
          <a:noFill/>
        </p:spPr>
        <p:txBody>
          <a:bodyPr wrap="square" lIns="0" tIns="0" rIns="0" bIns="0" rtlCol="0">
            <a:noAutofit/>
          </a:bodyPr>
          <a:lstStyle/>
          <a:p>
            <a:r>
              <a:rPr lang="en-US" sz="6000" cap="all" baseline="30000" dirty="0" smtClean="0">
                <a:solidFill>
                  <a:schemeClr val="bg1"/>
                </a:solidFill>
                <a:latin typeface="Corbel"/>
                <a:cs typeface="Corbel"/>
              </a:rPr>
              <a:t>Hospital episode statistics</a:t>
            </a:r>
          </a:p>
          <a:p>
            <a:endParaRPr lang="en-US" sz="3200" dirty="0">
              <a:latin typeface="Corbel"/>
              <a:cs typeface="Corbel"/>
            </a:endParaRPr>
          </a:p>
        </p:txBody>
      </p:sp>
      <p:sp>
        <p:nvSpPr>
          <p:cNvPr id="8" name="TextBox 7"/>
          <p:cNvSpPr txBox="1"/>
          <p:nvPr/>
        </p:nvSpPr>
        <p:spPr>
          <a:xfrm>
            <a:off x="2565400" y="3242733"/>
            <a:ext cx="184666" cy="369332"/>
          </a:xfrm>
          <a:prstGeom prst="rect">
            <a:avLst/>
          </a:prstGeom>
          <a:noFill/>
        </p:spPr>
        <p:txBody>
          <a:bodyPr wrap="none" rtlCol="0">
            <a:spAutoFit/>
          </a:bodyPr>
          <a:lstStyle/>
          <a:p>
            <a:endParaRPr lang="en-US"/>
          </a:p>
        </p:txBody>
      </p:sp>
      <p:sp>
        <p:nvSpPr>
          <p:cNvPr id="13" name="TextBox 12"/>
          <p:cNvSpPr txBox="1"/>
          <p:nvPr/>
        </p:nvSpPr>
        <p:spPr>
          <a:xfrm>
            <a:off x="7065981" y="477410"/>
            <a:ext cx="1730163" cy="369332"/>
          </a:xfrm>
          <a:prstGeom prst="rect">
            <a:avLst/>
          </a:prstGeom>
          <a:noFill/>
        </p:spPr>
        <p:txBody>
          <a:bodyPr wrap="square" rtlCol="0">
            <a:spAutoFit/>
          </a:bodyPr>
          <a:lstStyle/>
          <a:p>
            <a:endParaRPr lang="en-US" dirty="0"/>
          </a:p>
        </p:txBody>
      </p:sp>
      <p:pic>
        <p:nvPicPr>
          <p:cNvPr id="11" name="Picture 10" descr="Powerpoint Master Logo.eps"/>
          <p:cNvPicPr>
            <a:picLocks noChangeAspect="1"/>
          </p:cNvPicPr>
          <p:nvPr/>
        </p:nvPicPr>
        <p:blipFill>
          <a:blip r:embed="rId2"/>
          <a:stretch>
            <a:fillRect/>
          </a:stretch>
        </p:blipFill>
        <p:spPr>
          <a:xfrm>
            <a:off x="7475344" y="105833"/>
            <a:ext cx="1320800" cy="1155700"/>
          </a:xfrm>
          <a:prstGeom prst="rect">
            <a:avLst/>
          </a:prstGeom>
        </p:spPr>
      </p:pic>
      <p:sp>
        <p:nvSpPr>
          <p:cNvPr id="15" name="Rectangle 14"/>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7223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HES Data Overview</a:t>
            </a:r>
          </a:p>
        </p:txBody>
      </p:sp>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8" name="Diagram 7"/>
          <p:cNvGraphicFramePr/>
          <p:nvPr>
            <p:extLst>
              <p:ext uri="{D42A27DB-BD31-4B8C-83A1-F6EECF244321}">
                <p14:modId xmlns:p14="http://schemas.microsoft.com/office/powerpoint/2010/main" val="1082334136"/>
              </p:ext>
            </p:extLst>
          </p:nvPr>
        </p:nvGraphicFramePr>
        <p:xfrm>
          <a:off x="217204" y="1425780"/>
          <a:ext cx="8578940" cy="4924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6895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smtClean="0">
                <a:solidFill>
                  <a:schemeClr val="bg1"/>
                </a:solidFill>
              </a:rPr>
              <a:t>HES data overview</a:t>
            </a:r>
            <a:endParaRPr lang="en-GB" sz="3000"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GB" i="1" dirty="0">
                <a:solidFill>
                  <a:schemeClr val="tx1">
                    <a:lumMod val="50000"/>
                    <a:lumOff val="50000"/>
                  </a:schemeClr>
                </a:solidFill>
              </a:rPr>
              <a:t>“HES data </a:t>
            </a:r>
            <a:r>
              <a:rPr lang="en-GB" i="1" dirty="0" smtClean="0">
                <a:solidFill>
                  <a:schemeClr val="tx1">
                    <a:lumMod val="50000"/>
                    <a:lumOff val="50000"/>
                  </a:schemeClr>
                </a:solidFill>
              </a:rPr>
              <a:t>underpins </a:t>
            </a:r>
            <a:r>
              <a:rPr lang="en-GB" i="1" dirty="0">
                <a:solidFill>
                  <a:schemeClr val="tx1">
                    <a:lumMod val="50000"/>
                    <a:lumOff val="50000"/>
                  </a:schemeClr>
                </a:solidFill>
              </a:rPr>
              <a:t>the decisions made by commissioners and managers across the health service, HES has been used in tens of thousands of audits and peer –reviewed research studies</a:t>
            </a:r>
            <a:r>
              <a:rPr lang="en-GB" dirty="0">
                <a:solidFill>
                  <a:schemeClr val="tx1">
                    <a:lumMod val="50000"/>
                    <a:lumOff val="50000"/>
                  </a:schemeClr>
                </a:solidFill>
              </a:rPr>
              <a:t>.” </a:t>
            </a:r>
          </a:p>
          <a:p>
            <a:endParaRPr lang="en-GB" dirty="0"/>
          </a:p>
          <a:p>
            <a:pPr marL="0" indent="0">
              <a:buNone/>
            </a:pPr>
            <a:r>
              <a:rPr lang="en-GB" dirty="0">
                <a:solidFill>
                  <a:schemeClr val="tx1">
                    <a:lumMod val="50000"/>
                    <a:lumOff val="50000"/>
                  </a:schemeClr>
                </a:solidFill>
              </a:rPr>
              <a:t>Dr Geraint Lewis – Chief Data Officer NHS</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872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smtClean="0">
                <a:solidFill>
                  <a:schemeClr val="bg1"/>
                </a:solidFill>
              </a:rPr>
              <a:t>HES data overview</a:t>
            </a:r>
            <a:endParaRPr lang="en-GB" sz="3000" dirty="0">
              <a:solidFill>
                <a:schemeClr val="bg1"/>
              </a:solidFill>
            </a:endParaRPr>
          </a:p>
        </p:txBody>
      </p:sp>
      <p:sp>
        <p:nvSpPr>
          <p:cNvPr id="7" name="Content Placeholder 6"/>
          <p:cNvSpPr>
            <a:spLocks noGrp="1"/>
          </p:cNvSpPr>
          <p:nvPr>
            <p:ph idx="1"/>
          </p:nvPr>
        </p:nvSpPr>
        <p:spPr>
          <a:xfrm>
            <a:off x="457200" y="1600200"/>
            <a:ext cx="8229600" cy="4525963"/>
          </a:xfrm>
        </p:spPr>
        <p:txBody>
          <a:bodyPr>
            <a:normAutofit fontScale="77500" lnSpcReduction="20000"/>
          </a:bodyPr>
          <a:lstStyle/>
          <a:p>
            <a:pPr>
              <a:defRPr/>
            </a:pPr>
            <a:r>
              <a:rPr lang="en-GB" dirty="0"/>
              <a:t>HES is a unique data source, whose strength lies in the richness of detail at patient level going back to 1989 for inpatient episodes, 2003 for outpatient appointments and 2007 for A&amp;E attendances. </a:t>
            </a:r>
            <a:endParaRPr lang="en-GB" dirty="0" smtClean="0"/>
          </a:p>
          <a:p>
            <a:pPr>
              <a:defRPr/>
            </a:pPr>
            <a:r>
              <a:rPr lang="en-GB" dirty="0" smtClean="0"/>
              <a:t>HES </a:t>
            </a:r>
            <a:r>
              <a:rPr lang="en-GB" dirty="0"/>
              <a:t>data includes: </a:t>
            </a:r>
          </a:p>
          <a:p>
            <a:pPr lvl="1">
              <a:defRPr/>
            </a:pPr>
            <a:r>
              <a:rPr lang="en-GB" dirty="0" smtClean="0"/>
              <a:t>Specific </a:t>
            </a:r>
            <a:r>
              <a:rPr lang="en-GB" dirty="0"/>
              <a:t>information about the patient, such as age, gender and ethnicity </a:t>
            </a:r>
          </a:p>
          <a:p>
            <a:pPr lvl="1">
              <a:defRPr/>
            </a:pPr>
            <a:r>
              <a:rPr lang="en-GB" dirty="0" smtClean="0"/>
              <a:t>Clinical </a:t>
            </a:r>
            <a:r>
              <a:rPr lang="en-GB" dirty="0"/>
              <a:t>information about diagnoses, operations and consultant specialties </a:t>
            </a:r>
          </a:p>
          <a:p>
            <a:pPr lvl="1">
              <a:defRPr/>
            </a:pPr>
            <a:r>
              <a:rPr lang="en-GB" dirty="0" smtClean="0"/>
              <a:t>Administrative </a:t>
            </a:r>
            <a:r>
              <a:rPr lang="en-GB" dirty="0"/>
              <a:t>information, such as time waited, and dates and methods of </a:t>
            </a:r>
            <a:r>
              <a:rPr lang="en-GB" dirty="0" smtClean="0"/>
              <a:t>admission </a:t>
            </a:r>
            <a:r>
              <a:rPr lang="en-GB" dirty="0"/>
              <a:t>and discharge </a:t>
            </a:r>
          </a:p>
          <a:p>
            <a:pPr lvl="1">
              <a:defRPr/>
            </a:pPr>
            <a:r>
              <a:rPr lang="en-GB" dirty="0" smtClean="0"/>
              <a:t>Geographical </a:t>
            </a:r>
            <a:r>
              <a:rPr lang="en-GB" dirty="0"/>
              <a:t>information such as where the patient was treated and the area in </a:t>
            </a:r>
            <a:r>
              <a:rPr lang="en-GB" dirty="0" smtClean="0"/>
              <a:t>which </a:t>
            </a:r>
            <a:r>
              <a:rPr lang="en-GB" dirty="0"/>
              <a:t>they live.</a:t>
            </a:r>
            <a:br>
              <a:rPr lang="en-GB" dirty="0"/>
            </a:br>
            <a:endParaRPr lang="en-GB"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44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smtClean="0">
                <a:solidFill>
                  <a:schemeClr val="bg1"/>
                </a:solidFill>
              </a:rPr>
              <a:t>HES data overview</a:t>
            </a:r>
            <a:endParaRPr lang="en-GB" sz="3000" dirty="0">
              <a:solidFill>
                <a:schemeClr val="bg1"/>
              </a:solidFill>
            </a:endParaRPr>
          </a:p>
        </p:txBody>
      </p:sp>
      <p:sp>
        <p:nvSpPr>
          <p:cNvPr id="7" name="Content Placeholder 6"/>
          <p:cNvSpPr>
            <a:spLocks noGrp="1"/>
          </p:cNvSpPr>
          <p:nvPr>
            <p:ph idx="1"/>
          </p:nvPr>
        </p:nvSpPr>
        <p:spPr>
          <a:xfrm>
            <a:off x="457200" y="1600200"/>
            <a:ext cx="8229600" cy="4525963"/>
          </a:xfrm>
        </p:spPr>
        <p:txBody>
          <a:bodyPr>
            <a:normAutofit fontScale="70000" lnSpcReduction="20000"/>
          </a:bodyPr>
          <a:lstStyle/>
          <a:p>
            <a:pPr marL="0" indent="0">
              <a:buNone/>
              <a:defRPr/>
            </a:pPr>
            <a:r>
              <a:rPr lang="en-GB" dirty="0"/>
              <a:t>The principal benefits of HES are in its use to: </a:t>
            </a:r>
          </a:p>
          <a:p>
            <a:pPr>
              <a:defRPr/>
            </a:pPr>
            <a:r>
              <a:rPr lang="en-GB" dirty="0" smtClean="0"/>
              <a:t>monitor </a:t>
            </a:r>
            <a:r>
              <a:rPr lang="en-GB" dirty="0"/>
              <a:t>trends and patterns in NHS hospital activity </a:t>
            </a:r>
          </a:p>
          <a:p>
            <a:pPr>
              <a:defRPr/>
            </a:pPr>
            <a:r>
              <a:rPr lang="en-GB" dirty="0" smtClean="0"/>
              <a:t>assess </a:t>
            </a:r>
            <a:r>
              <a:rPr lang="en-GB" dirty="0"/>
              <a:t>effective delivery of care and provide the basis for national indicators of </a:t>
            </a:r>
          </a:p>
          <a:p>
            <a:pPr>
              <a:defRPr/>
            </a:pPr>
            <a:r>
              <a:rPr lang="en-GB" dirty="0"/>
              <a:t>clinical quality </a:t>
            </a:r>
          </a:p>
          <a:p>
            <a:pPr>
              <a:defRPr/>
            </a:pPr>
            <a:r>
              <a:rPr lang="en-GB" dirty="0" smtClean="0"/>
              <a:t>support </a:t>
            </a:r>
            <a:r>
              <a:rPr lang="en-GB" dirty="0"/>
              <a:t>NHS and parliamentary accountability </a:t>
            </a:r>
          </a:p>
          <a:p>
            <a:r>
              <a:rPr lang="en-GB" dirty="0"/>
              <a:t>inform patient choice </a:t>
            </a:r>
          </a:p>
          <a:p>
            <a:r>
              <a:rPr lang="en-GB" dirty="0" smtClean="0"/>
              <a:t>provide </a:t>
            </a:r>
            <a:r>
              <a:rPr lang="en-GB" dirty="0"/>
              <a:t>information on hospital care within the NHS for the media </a:t>
            </a:r>
          </a:p>
          <a:p>
            <a:r>
              <a:rPr lang="en-GB" dirty="0" smtClean="0"/>
              <a:t>determine </a:t>
            </a:r>
            <a:r>
              <a:rPr lang="en-GB" dirty="0"/>
              <a:t>fair access to health care </a:t>
            </a:r>
          </a:p>
          <a:p>
            <a:r>
              <a:rPr lang="en-GB" dirty="0" smtClean="0"/>
              <a:t>develop</a:t>
            </a:r>
            <a:r>
              <a:rPr lang="en-GB" dirty="0"/>
              <a:t>, monitor and evaluate Government policy </a:t>
            </a:r>
          </a:p>
          <a:p>
            <a:r>
              <a:rPr lang="en-GB" dirty="0" smtClean="0"/>
              <a:t>reveal </a:t>
            </a:r>
            <a:r>
              <a:rPr lang="en-GB" dirty="0"/>
              <a:t>health trends over time </a:t>
            </a:r>
          </a:p>
          <a:p>
            <a:r>
              <a:rPr lang="en-GB" dirty="0" smtClean="0"/>
              <a:t>support </a:t>
            </a:r>
            <a:r>
              <a:rPr lang="en-GB" dirty="0"/>
              <a:t>local service planning </a:t>
            </a:r>
          </a:p>
          <a:p>
            <a:pPr marL="0" indent="0">
              <a:buNone/>
              <a:defRPr/>
            </a:pPr>
            <a:endParaRPr lang="en-GB"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2434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UK comparisons </a:t>
            </a:r>
          </a:p>
        </p:txBody>
      </p:sp>
      <p:sp>
        <p:nvSpPr>
          <p:cNvPr id="7" name="Content Placeholder 6"/>
          <p:cNvSpPr>
            <a:spLocks noGrp="1"/>
          </p:cNvSpPr>
          <p:nvPr>
            <p:ph idx="1"/>
          </p:nvPr>
        </p:nvSpPr>
        <p:spPr>
          <a:xfrm>
            <a:off x="457200" y="1600200"/>
            <a:ext cx="8229600" cy="4525963"/>
          </a:xfrm>
        </p:spPr>
        <p:txBody>
          <a:bodyPr>
            <a:normAutofit fontScale="92500" lnSpcReduction="10000"/>
          </a:bodyPr>
          <a:lstStyle/>
          <a:p>
            <a:pPr>
              <a:defRPr/>
            </a:pPr>
            <a:r>
              <a:rPr lang="en-GB" sz="3000" dirty="0" smtClean="0"/>
              <a:t>Separate </a:t>
            </a:r>
            <a:r>
              <a:rPr lang="en-GB" sz="3000" dirty="0"/>
              <a:t>collections of hospital statistics are undertaken by Northern Ireland, Scotland and Wales. </a:t>
            </a:r>
            <a:endParaRPr lang="en-GB" sz="3000" dirty="0" smtClean="0"/>
          </a:p>
          <a:p>
            <a:pPr>
              <a:defRPr/>
            </a:pPr>
            <a:r>
              <a:rPr lang="en-GB" sz="3000" dirty="0" smtClean="0"/>
              <a:t>There </a:t>
            </a:r>
            <a:r>
              <a:rPr lang="en-GB" sz="3000" dirty="0"/>
              <a:t>are a number of important differences between the countries in the way that data measures are collected and classified, and because of differences between countries in the organisation of health and social services. </a:t>
            </a:r>
            <a:endParaRPr lang="en-GB" sz="3000" dirty="0" smtClean="0"/>
          </a:p>
          <a:p>
            <a:pPr>
              <a:defRPr/>
            </a:pPr>
            <a:r>
              <a:rPr lang="en-GB" sz="3000" dirty="0" smtClean="0"/>
              <a:t>For </a:t>
            </a:r>
            <a:r>
              <a:rPr lang="en-GB" sz="3000" dirty="0"/>
              <a:t>these reasons, any comparisons made between HES and other UK data should be treated with caution </a:t>
            </a:r>
          </a:p>
          <a:p>
            <a:pPr marL="0" indent="0">
              <a:buNone/>
              <a:defRPr/>
            </a:pPr>
            <a:endParaRPr lang="en-GB"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83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NHS Data Types</a:t>
            </a:r>
          </a:p>
        </p:txBody>
      </p:sp>
      <p:sp>
        <p:nvSpPr>
          <p:cNvPr id="7" name="Content Placeholder 6"/>
          <p:cNvSpPr>
            <a:spLocks noGrp="1"/>
          </p:cNvSpPr>
          <p:nvPr>
            <p:ph idx="1"/>
          </p:nvPr>
        </p:nvSpPr>
        <p:spPr/>
        <p:txBody>
          <a:bodyPr>
            <a:normAutofit fontScale="70000" lnSpcReduction="20000"/>
          </a:bodyPr>
          <a:lstStyle/>
          <a:p>
            <a:pPr>
              <a:defRPr/>
            </a:pPr>
            <a:r>
              <a:rPr lang="en-GB" dirty="0"/>
              <a:t>Primary User Data </a:t>
            </a:r>
          </a:p>
          <a:p>
            <a:pPr lvl="1">
              <a:defRPr/>
            </a:pPr>
            <a:r>
              <a:rPr lang="en-GB" dirty="0"/>
              <a:t>Information used directly for clinical care</a:t>
            </a:r>
          </a:p>
          <a:p>
            <a:pPr>
              <a:defRPr/>
            </a:pPr>
            <a:r>
              <a:rPr lang="en-GB" dirty="0"/>
              <a:t>Secondary User Service Data (SUS)</a:t>
            </a:r>
          </a:p>
          <a:p>
            <a:pPr lvl="1">
              <a:defRPr/>
            </a:pPr>
            <a:r>
              <a:rPr lang="en-GB" dirty="0"/>
              <a:t>is primarily a data warehouse that provides access to patient-based data for purposes other than direct clinical care, it groups clinical codes into HRGs and calculates a payment </a:t>
            </a:r>
          </a:p>
          <a:p>
            <a:pPr lvl="2">
              <a:defRPr/>
            </a:pPr>
            <a:r>
              <a:rPr lang="en-GB" dirty="0"/>
              <a:t>healthcare planning, commissioning services, public health, national policy development</a:t>
            </a:r>
          </a:p>
          <a:p>
            <a:pPr>
              <a:defRPr/>
            </a:pPr>
            <a:r>
              <a:rPr lang="en-GB" dirty="0"/>
              <a:t>Hospital Episode Statistics (HES)</a:t>
            </a:r>
          </a:p>
          <a:p>
            <a:pPr lvl="1">
              <a:defRPr/>
            </a:pPr>
            <a:r>
              <a:rPr lang="en-GB" dirty="0"/>
              <a:t>The Health and Social Care Information Centre (HSCIC) produces HES Extracts from SUS data.</a:t>
            </a:r>
          </a:p>
          <a:p>
            <a:pPr lvl="1">
              <a:defRPr/>
            </a:pPr>
            <a:r>
              <a:rPr lang="en-GB" dirty="0"/>
              <a:t>HES extracts are taken from the Secondary Uses Service (SUS) data warehouse on a monthly basis, at pre-arranged dates during the year. HES data has been collected this way since April 2008 </a:t>
            </a:r>
          </a:p>
          <a:p>
            <a:pPr lvl="1">
              <a:defRPr/>
            </a:pPr>
            <a:r>
              <a:rPr lang="en-GB" dirty="0"/>
              <a:t>It is </a:t>
            </a:r>
            <a:r>
              <a:rPr lang="en-GB" dirty="0" err="1"/>
              <a:t>Pseudonamised</a:t>
            </a:r>
            <a:r>
              <a:rPr lang="en-GB" dirty="0"/>
              <a:t> SUS </a:t>
            </a:r>
            <a:r>
              <a:rPr lang="en-GB" dirty="0" smtClean="0"/>
              <a:t>data</a:t>
            </a:r>
            <a:endParaRPr lang="en-GB"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8456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Payment By Results Key Terms</a:t>
            </a:r>
          </a:p>
        </p:txBody>
      </p:sp>
      <p:sp>
        <p:nvSpPr>
          <p:cNvPr id="7" name="Content Placeholder 6"/>
          <p:cNvSpPr>
            <a:spLocks noGrp="1"/>
          </p:cNvSpPr>
          <p:nvPr>
            <p:ph idx="1"/>
          </p:nvPr>
        </p:nvSpPr>
        <p:spPr>
          <a:xfrm>
            <a:off x="457200" y="1600200"/>
            <a:ext cx="7997252" cy="4525963"/>
          </a:xfrm>
        </p:spPr>
        <p:txBody>
          <a:bodyPr>
            <a:normAutofit/>
          </a:bodyPr>
          <a:lstStyle/>
          <a:p>
            <a:r>
              <a:rPr lang="en-GB" sz="2800" dirty="0">
                <a:solidFill>
                  <a:prstClr val="black">
                    <a:lumMod val="50000"/>
                    <a:lumOff val="50000"/>
                  </a:prstClr>
                </a:solidFill>
              </a:rPr>
              <a:t>ICD10 </a:t>
            </a:r>
          </a:p>
          <a:p>
            <a:pPr marL="614363" lvl="1" indent="-214313">
              <a:buFont typeface="Arial" pitchFamily="34" charset="0"/>
              <a:buChar char="•"/>
            </a:pPr>
            <a:r>
              <a:rPr lang="en-GB" sz="2400" dirty="0">
                <a:solidFill>
                  <a:prstClr val="black">
                    <a:lumMod val="50000"/>
                    <a:lumOff val="50000"/>
                  </a:prstClr>
                </a:solidFill>
              </a:rPr>
              <a:t>International Classification of Disease V10. </a:t>
            </a:r>
            <a:endParaRPr lang="en-GB" sz="2400" dirty="0" smtClean="0">
              <a:solidFill>
                <a:prstClr val="black">
                  <a:lumMod val="50000"/>
                  <a:lumOff val="50000"/>
                </a:prstClr>
              </a:solidFill>
            </a:endParaRPr>
          </a:p>
          <a:p>
            <a:pPr marL="614363" lvl="1" indent="-214313">
              <a:buFont typeface="Arial" pitchFamily="34" charset="0"/>
              <a:buChar char="•"/>
            </a:pPr>
            <a:r>
              <a:rPr lang="en-GB" sz="2400" dirty="0">
                <a:solidFill>
                  <a:prstClr val="black">
                    <a:lumMod val="50000"/>
                    <a:lumOff val="50000"/>
                  </a:prstClr>
                </a:solidFill>
              </a:rPr>
              <a:t>Each HES episode has one primary diagnosis and may have up to 19 secondary diagnoses recorded. </a:t>
            </a:r>
            <a:endParaRPr lang="en-GB" sz="2400" dirty="0" smtClean="0">
              <a:solidFill>
                <a:prstClr val="black">
                  <a:lumMod val="50000"/>
                  <a:lumOff val="50000"/>
                </a:prstClr>
              </a:solidFill>
            </a:endParaRPr>
          </a:p>
          <a:p>
            <a:pPr marL="1014413" lvl="2" indent="-214313">
              <a:buFont typeface="Arial" pitchFamily="34" charset="0"/>
              <a:buChar char="•"/>
            </a:pPr>
            <a:r>
              <a:rPr lang="en-GB" sz="2000" dirty="0" smtClean="0">
                <a:solidFill>
                  <a:prstClr val="black">
                    <a:lumMod val="50000"/>
                    <a:lumOff val="50000"/>
                  </a:prstClr>
                </a:solidFill>
              </a:rPr>
              <a:t>The </a:t>
            </a:r>
            <a:r>
              <a:rPr lang="en-GB" sz="2000" dirty="0">
                <a:solidFill>
                  <a:prstClr val="black">
                    <a:lumMod val="50000"/>
                    <a:lumOff val="50000"/>
                  </a:prstClr>
                </a:solidFill>
              </a:rPr>
              <a:t>primary diagnosis is the main reason the patient is receiving care in hospital, while the secondary diagnoses are relevant co-morbidities and external causes if these have been identified. For example a patient may be treated for a broken leg, may have diabetes which would be relevant to their care, and may have broken their leg in a traffic accident </a:t>
            </a:r>
          </a:p>
          <a:p>
            <a:pPr marL="614363" lvl="1" indent="-214313">
              <a:buFont typeface="Arial" pitchFamily="34" charset="0"/>
              <a:buChar char="•"/>
            </a:pPr>
            <a:endParaRPr lang="en-GB" sz="2400" dirty="0">
              <a:solidFill>
                <a:prstClr val="black">
                  <a:lumMod val="50000"/>
                  <a:lumOff val="50000"/>
                </a:prstClr>
              </a:solidFill>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5816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261533"/>
            <a:ext cx="9144000" cy="5088467"/>
          </a:xfrm>
          <a:prstGeom prst="rect">
            <a:avLst/>
          </a:prstGeom>
          <a:solidFill>
            <a:srgbClr val="F795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505884" y="1845732"/>
            <a:ext cx="8130116" cy="3742267"/>
          </a:xfrm>
          <a:prstGeom prst="rect">
            <a:avLst/>
          </a:prstGeom>
          <a:noFill/>
        </p:spPr>
        <p:txBody>
          <a:bodyPr wrap="square" lIns="0" tIns="0" rIns="0" bIns="0" rtlCol="0">
            <a:noAutofit/>
          </a:bodyPr>
          <a:lstStyle/>
          <a:p>
            <a:r>
              <a:rPr lang="en-US" sz="6000" cap="all" baseline="30000" dirty="0">
                <a:solidFill>
                  <a:schemeClr val="bg1"/>
                </a:solidFill>
                <a:latin typeface="Corbel"/>
                <a:cs typeface="Corbel"/>
              </a:rPr>
              <a:t>Sentinel Stroke National Audit </a:t>
            </a:r>
            <a:r>
              <a:rPr lang="en-US" sz="6000" cap="all" baseline="30000" dirty="0" err="1">
                <a:solidFill>
                  <a:schemeClr val="bg1"/>
                </a:solidFill>
                <a:latin typeface="Corbel"/>
                <a:cs typeface="Corbel"/>
              </a:rPr>
              <a:t>Programme</a:t>
            </a:r>
            <a:r>
              <a:rPr lang="en-US" sz="6000" cap="all" baseline="30000" dirty="0">
                <a:solidFill>
                  <a:schemeClr val="bg1"/>
                </a:solidFill>
                <a:latin typeface="Corbel"/>
                <a:cs typeface="Corbel"/>
              </a:rPr>
              <a:t> (SSNAP) </a:t>
            </a:r>
          </a:p>
        </p:txBody>
      </p:sp>
      <p:sp>
        <p:nvSpPr>
          <p:cNvPr id="8" name="TextBox 7"/>
          <p:cNvSpPr txBox="1"/>
          <p:nvPr/>
        </p:nvSpPr>
        <p:spPr>
          <a:xfrm>
            <a:off x="2565400" y="3242733"/>
            <a:ext cx="184666" cy="369332"/>
          </a:xfrm>
          <a:prstGeom prst="rect">
            <a:avLst/>
          </a:prstGeom>
          <a:noFill/>
        </p:spPr>
        <p:txBody>
          <a:bodyPr wrap="none" rtlCol="0">
            <a:spAutoFit/>
          </a:bodyPr>
          <a:lstStyle/>
          <a:p>
            <a:endParaRPr lang="en-US"/>
          </a:p>
        </p:txBody>
      </p:sp>
      <p:sp>
        <p:nvSpPr>
          <p:cNvPr id="13" name="TextBox 12"/>
          <p:cNvSpPr txBox="1"/>
          <p:nvPr/>
        </p:nvSpPr>
        <p:spPr>
          <a:xfrm>
            <a:off x="7065981" y="477410"/>
            <a:ext cx="1730163" cy="369332"/>
          </a:xfrm>
          <a:prstGeom prst="rect">
            <a:avLst/>
          </a:prstGeom>
          <a:noFill/>
        </p:spPr>
        <p:txBody>
          <a:bodyPr wrap="square" rtlCol="0">
            <a:spAutoFit/>
          </a:bodyPr>
          <a:lstStyle/>
          <a:p>
            <a:endParaRPr lang="en-US" dirty="0"/>
          </a:p>
        </p:txBody>
      </p:sp>
      <p:pic>
        <p:nvPicPr>
          <p:cNvPr id="11" name="Picture 10" descr="Powerpoint Master Logo.eps"/>
          <p:cNvPicPr>
            <a:picLocks noChangeAspect="1"/>
          </p:cNvPicPr>
          <p:nvPr/>
        </p:nvPicPr>
        <p:blipFill>
          <a:blip r:embed="rId2"/>
          <a:stretch>
            <a:fillRect/>
          </a:stretch>
        </p:blipFill>
        <p:spPr>
          <a:xfrm>
            <a:off x="7475344" y="105833"/>
            <a:ext cx="1320800" cy="1155700"/>
          </a:xfrm>
          <a:prstGeom prst="rect">
            <a:avLst/>
          </a:prstGeom>
        </p:spPr>
      </p:pic>
      <p:sp>
        <p:nvSpPr>
          <p:cNvPr id="15" name="Rectangle 14"/>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3217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Payment By Results Key Terms</a:t>
            </a:r>
          </a:p>
        </p:txBody>
      </p:sp>
      <p:sp>
        <p:nvSpPr>
          <p:cNvPr id="7" name="Content Placeholder 6"/>
          <p:cNvSpPr>
            <a:spLocks noGrp="1"/>
          </p:cNvSpPr>
          <p:nvPr>
            <p:ph idx="1"/>
          </p:nvPr>
        </p:nvSpPr>
        <p:spPr>
          <a:xfrm>
            <a:off x="457200" y="1600200"/>
            <a:ext cx="7517567" cy="4525963"/>
          </a:xfrm>
        </p:spPr>
        <p:txBody>
          <a:bodyPr>
            <a:normAutofit lnSpcReduction="10000"/>
          </a:bodyPr>
          <a:lstStyle/>
          <a:p>
            <a:r>
              <a:rPr lang="en-GB" sz="2800" dirty="0" smtClean="0">
                <a:solidFill>
                  <a:prstClr val="black">
                    <a:lumMod val="50000"/>
                    <a:lumOff val="50000"/>
                  </a:prstClr>
                </a:solidFill>
              </a:rPr>
              <a:t>OPCS-4 </a:t>
            </a:r>
            <a:r>
              <a:rPr lang="en-GB" sz="2800" dirty="0">
                <a:solidFill>
                  <a:prstClr val="black">
                    <a:lumMod val="50000"/>
                    <a:lumOff val="50000"/>
                  </a:prstClr>
                </a:solidFill>
              </a:rPr>
              <a:t>Code </a:t>
            </a:r>
          </a:p>
          <a:p>
            <a:pPr marL="657225" lvl="1" indent="-257175">
              <a:buFont typeface="Arial" pitchFamily="34" charset="0"/>
              <a:buChar char="•"/>
            </a:pPr>
            <a:r>
              <a:rPr lang="en-GB" sz="2400" dirty="0" smtClean="0">
                <a:solidFill>
                  <a:prstClr val="black">
                    <a:lumMod val="50000"/>
                    <a:lumOff val="50000"/>
                  </a:prstClr>
                </a:solidFill>
              </a:rPr>
              <a:t>Office </a:t>
            </a:r>
            <a:r>
              <a:rPr lang="en-GB" sz="2400" dirty="0">
                <a:solidFill>
                  <a:prstClr val="black">
                    <a:lumMod val="50000"/>
                    <a:lumOff val="50000"/>
                  </a:prstClr>
                </a:solidFill>
              </a:rPr>
              <a:t>of Population, Censuses and Surveys Classification of Surgical Operations and Interventions (4th revision), translates operations, interventions and interventions carried out on a patient during a spell of care into alphanumeric code </a:t>
            </a:r>
            <a:endParaRPr lang="en-GB" sz="2400" dirty="0" smtClean="0">
              <a:solidFill>
                <a:prstClr val="black">
                  <a:lumMod val="50000"/>
                  <a:lumOff val="50000"/>
                </a:prstClr>
              </a:solidFill>
            </a:endParaRPr>
          </a:p>
          <a:p>
            <a:pPr marL="1057275" lvl="2" indent="-257175">
              <a:buFont typeface="Arial" pitchFamily="34" charset="0"/>
              <a:buChar char="•"/>
            </a:pPr>
            <a:r>
              <a:rPr lang="en-GB" sz="2000" dirty="0">
                <a:solidFill>
                  <a:prstClr val="black">
                    <a:lumMod val="50000"/>
                    <a:lumOff val="50000"/>
                  </a:prstClr>
                </a:solidFill>
              </a:rPr>
              <a:t>Each HES record can have up to 24 procedures or interventions recorded. </a:t>
            </a:r>
            <a:endParaRPr lang="en-GB" sz="2000" dirty="0" smtClean="0">
              <a:solidFill>
                <a:prstClr val="black">
                  <a:lumMod val="50000"/>
                  <a:lumOff val="50000"/>
                </a:prstClr>
              </a:solidFill>
            </a:endParaRPr>
          </a:p>
          <a:p>
            <a:pPr marL="1057275" lvl="2" indent="-257175">
              <a:buFont typeface="Arial" pitchFamily="34" charset="0"/>
              <a:buChar char="•"/>
            </a:pPr>
            <a:r>
              <a:rPr lang="en-GB" sz="2000" dirty="0" smtClean="0">
                <a:solidFill>
                  <a:prstClr val="black">
                    <a:lumMod val="50000"/>
                    <a:lumOff val="50000"/>
                  </a:prstClr>
                </a:solidFill>
              </a:rPr>
              <a:t>The </a:t>
            </a:r>
            <a:r>
              <a:rPr lang="en-GB" sz="2000" dirty="0">
                <a:solidFill>
                  <a:prstClr val="black">
                    <a:lumMod val="50000"/>
                    <a:lumOff val="50000"/>
                  </a:prstClr>
                </a:solidFill>
              </a:rPr>
              <a:t>primary procedure is the most resource intensive procedure performed during the hospital episode, while the secondary procedures are available to capture further information about the primary procedure and any less resource intensive procedures performed during the hospital episode. </a:t>
            </a:r>
          </a:p>
          <a:p>
            <a:pPr marL="657225" lvl="1" indent="-257175">
              <a:buFont typeface="Arial" pitchFamily="34" charset="0"/>
              <a:buChar char="•"/>
            </a:pPr>
            <a:endParaRPr lang="en-GB" sz="2400" dirty="0">
              <a:solidFill>
                <a:prstClr val="black">
                  <a:lumMod val="50000"/>
                  <a:lumOff val="50000"/>
                </a:prstClr>
              </a:solidFill>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004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Payment By Results Key Terms</a:t>
            </a:r>
          </a:p>
        </p:txBody>
      </p:sp>
      <p:sp>
        <p:nvSpPr>
          <p:cNvPr id="7" name="Content Placeholder 6"/>
          <p:cNvSpPr>
            <a:spLocks noGrp="1"/>
          </p:cNvSpPr>
          <p:nvPr>
            <p:ph idx="1"/>
          </p:nvPr>
        </p:nvSpPr>
        <p:spPr>
          <a:xfrm>
            <a:off x="457200" y="1600200"/>
            <a:ext cx="7997252" cy="4525963"/>
          </a:xfrm>
        </p:spPr>
        <p:txBody>
          <a:bodyPr>
            <a:normAutofit/>
          </a:bodyPr>
          <a:lstStyle/>
          <a:p>
            <a:r>
              <a:rPr lang="en-GB" sz="2800" dirty="0">
                <a:solidFill>
                  <a:prstClr val="black">
                    <a:lumMod val="50000"/>
                    <a:lumOff val="50000"/>
                  </a:prstClr>
                </a:solidFill>
              </a:rPr>
              <a:t>Tariff</a:t>
            </a:r>
          </a:p>
          <a:p>
            <a:pPr marL="657225" lvl="1" indent="-257175">
              <a:buFont typeface="Arial" pitchFamily="34" charset="0"/>
              <a:buChar char="•"/>
            </a:pPr>
            <a:r>
              <a:rPr lang="en-GB" sz="2400" dirty="0">
                <a:solidFill>
                  <a:prstClr val="black">
                    <a:lumMod val="50000"/>
                    <a:lumOff val="50000"/>
                  </a:prstClr>
                </a:solidFill>
              </a:rPr>
              <a:t>The average elective /non-elective cost &amp; length of stay for treating a specifically diagnosed patient in the previous year.</a:t>
            </a:r>
          </a:p>
          <a:p>
            <a:pPr marL="657225" lvl="1" indent="-257175">
              <a:buFont typeface="Arial" pitchFamily="34" charset="0"/>
              <a:buChar char="•"/>
            </a:pPr>
            <a:r>
              <a:rPr lang="en-GB" sz="2400" dirty="0" smtClean="0">
                <a:solidFill>
                  <a:prstClr val="black">
                    <a:lumMod val="50000"/>
                    <a:lumOff val="50000"/>
                  </a:prstClr>
                </a:solidFill>
              </a:rPr>
              <a:t>CCG </a:t>
            </a:r>
            <a:r>
              <a:rPr lang="en-GB" sz="2400" dirty="0">
                <a:solidFill>
                  <a:prstClr val="black">
                    <a:lumMod val="50000"/>
                    <a:lumOff val="50000"/>
                  </a:prstClr>
                </a:solidFill>
              </a:rPr>
              <a:t>/ Commissioner gets charged the tariff price for each spell for a patient registered with one of their </a:t>
            </a:r>
            <a:r>
              <a:rPr lang="en-GB" sz="2400" dirty="0" smtClean="0">
                <a:solidFill>
                  <a:prstClr val="black">
                    <a:lumMod val="50000"/>
                    <a:lumOff val="50000"/>
                  </a:prstClr>
                </a:solidFill>
              </a:rPr>
              <a:t>practices</a:t>
            </a:r>
            <a:endParaRPr lang="en-GB" sz="2400" dirty="0">
              <a:solidFill>
                <a:prstClr val="black">
                  <a:lumMod val="50000"/>
                  <a:lumOff val="50000"/>
                </a:prstClr>
              </a:solidFill>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6248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Payment By Results Key Terms</a:t>
            </a:r>
          </a:p>
        </p:txBody>
      </p:sp>
      <p:sp>
        <p:nvSpPr>
          <p:cNvPr id="7" name="Content Placeholder 6"/>
          <p:cNvSpPr>
            <a:spLocks noGrp="1"/>
          </p:cNvSpPr>
          <p:nvPr>
            <p:ph idx="1"/>
          </p:nvPr>
        </p:nvSpPr>
        <p:spPr>
          <a:xfrm>
            <a:off x="457200" y="1600200"/>
            <a:ext cx="7997252" cy="4525963"/>
          </a:xfrm>
        </p:spPr>
        <p:txBody>
          <a:bodyPr>
            <a:normAutofit/>
          </a:bodyPr>
          <a:lstStyle/>
          <a:p>
            <a:r>
              <a:rPr lang="en-GB" sz="2800" dirty="0" smtClean="0">
                <a:solidFill>
                  <a:prstClr val="black">
                    <a:lumMod val="50000"/>
                    <a:lumOff val="50000"/>
                  </a:prstClr>
                </a:solidFill>
              </a:rPr>
              <a:t>Healthcare </a:t>
            </a:r>
            <a:r>
              <a:rPr lang="en-GB" sz="2800" dirty="0">
                <a:solidFill>
                  <a:prstClr val="black">
                    <a:lumMod val="50000"/>
                    <a:lumOff val="50000"/>
                  </a:prstClr>
                </a:solidFill>
              </a:rPr>
              <a:t>Resource Group </a:t>
            </a:r>
          </a:p>
          <a:p>
            <a:pPr marL="657225" lvl="1" indent="-257175">
              <a:buFont typeface="Arial" pitchFamily="34" charset="0"/>
              <a:buChar char="•"/>
            </a:pPr>
            <a:r>
              <a:rPr lang="en-GB" sz="2400" dirty="0">
                <a:solidFill>
                  <a:prstClr val="black">
                    <a:lumMod val="50000"/>
                    <a:lumOff val="50000"/>
                  </a:prstClr>
                </a:solidFill>
              </a:rPr>
              <a:t>The currency for admitted patient care and A&amp;E is the healthcare resource group (HRG). HRGs are clinically meaningful groups of diagnoses and interventions that consume similar levels of NHS resources. </a:t>
            </a:r>
          </a:p>
          <a:p>
            <a:pPr marL="657225" lvl="1" indent="-257175">
              <a:buFont typeface="Arial" pitchFamily="34" charset="0"/>
              <a:buChar char="•"/>
            </a:pPr>
            <a:r>
              <a:rPr lang="en-GB" sz="2400" dirty="0">
                <a:solidFill>
                  <a:prstClr val="black">
                    <a:lumMod val="50000"/>
                    <a:lumOff val="50000"/>
                  </a:prstClr>
                </a:solidFill>
              </a:rPr>
              <a:t>With some 26,000 codes to describe specific diagnoses and interventions, grouping these into HRGs allows tariffs to be set at a sensible and workable level. Each HRG covers a spell of care, from admission to discharge</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4034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Calculating an HRG from Hospital Activity</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p:nvGrpSpPr>
        <p:grpSpPr>
          <a:xfrm>
            <a:off x="524055" y="1834192"/>
            <a:ext cx="7608498" cy="3051455"/>
            <a:chOff x="525048" y="2420888"/>
            <a:chExt cx="7805701" cy="2330760"/>
          </a:xfrm>
        </p:grpSpPr>
        <p:graphicFrame>
          <p:nvGraphicFramePr>
            <p:cNvPr id="11" name="Diagram 10"/>
            <p:cNvGraphicFramePr/>
            <p:nvPr>
              <p:extLst>
                <p:ext uri="{D42A27DB-BD31-4B8C-83A1-F6EECF244321}">
                  <p14:modId xmlns:p14="http://schemas.microsoft.com/office/powerpoint/2010/main" val="1975268167"/>
                </p:ext>
              </p:extLst>
            </p:nvPr>
          </p:nvGraphicFramePr>
          <p:xfrm>
            <a:off x="827584" y="2420888"/>
            <a:ext cx="7416824" cy="19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ight Brace 11"/>
            <p:cNvSpPr/>
            <p:nvPr/>
          </p:nvSpPr>
          <p:spPr>
            <a:xfrm rot="5400000">
              <a:off x="1216291" y="3581399"/>
              <a:ext cx="432048" cy="1152128"/>
            </a:xfrm>
            <a:prstGeom prst="rightBrace">
              <a:avLst/>
            </a:prstGeom>
            <a:ln>
              <a:solidFill>
                <a:schemeClr val="tx1"/>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sz="1350">
                <a:solidFill>
                  <a:prstClr val="black"/>
                </a:solidFill>
              </a:endParaRPr>
            </a:p>
          </p:txBody>
        </p:sp>
        <p:sp>
          <p:nvSpPr>
            <p:cNvPr id="13" name="Right Brace 12"/>
            <p:cNvSpPr/>
            <p:nvPr/>
          </p:nvSpPr>
          <p:spPr>
            <a:xfrm rot="5400000">
              <a:off x="3275856" y="3581400"/>
              <a:ext cx="432048" cy="1152128"/>
            </a:xfrm>
            <a:prstGeom prst="rightBrace">
              <a:avLst/>
            </a:prstGeom>
            <a:ln>
              <a:solidFill>
                <a:schemeClr val="tx1"/>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sz="1350">
                <a:solidFill>
                  <a:prstClr val="black"/>
                </a:solidFill>
              </a:endParaRPr>
            </a:p>
          </p:txBody>
        </p:sp>
        <p:sp>
          <p:nvSpPr>
            <p:cNvPr id="14" name="Right Brace 13"/>
            <p:cNvSpPr/>
            <p:nvPr/>
          </p:nvSpPr>
          <p:spPr>
            <a:xfrm rot="5400000">
              <a:off x="5364088" y="3581400"/>
              <a:ext cx="432048" cy="1152128"/>
            </a:xfrm>
            <a:prstGeom prst="rightBrace">
              <a:avLst/>
            </a:prstGeom>
            <a:ln>
              <a:solidFill>
                <a:schemeClr val="tx1"/>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sz="1350">
                <a:solidFill>
                  <a:prstClr val="black"/>
                </a:solidFill>
              </a:endParaRPr>
            </a:p>
          </p:txBody>
        </p:sp>
        <p:sp>
          <p:nvSpPr>
            <p:cNvPr id="15" name="Right Brace 14"/>
            <p:cNvSpPr/>
            <p:nvPr/>
          </p:nvSpPr>
          <p:spPr>
            <a:xfrm rot="5400000">
              <a:off x="7452320" y="3581400"/>
              <a:ext cx="432048" cy="1152128"/>
            </a:xfrm>
            <a:prstGeom prst="rightBrace">
              <a:avLst/>
            </a:prstGeom>
            <a:ln>
              <a:solidFill>
                <a:schemeClr val="tx1"/>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sz="1350">
                <a:solidFill>
                  <a:prstClr val="black"/>
                </a:solidFill>
              </a:endParaRPr>
            </a:p>
          </p:txBody>
        </p:sp>
        <p:sp>
          <p:nvSpPr>
            <p:cNvPr id="16" name="TextBox 15"/>
            <p:cNvSpPr txBox="1"/>
            <p:nvPr/>
          </p:nvSpPr>
          <p:spPr>
            <a:xfrm>
              <a:off x="525048" y="4509120"/>
              <a:ext cx="1814534" cy="229208"/>
            </a:xfrm>
            <a:prstGeom prst="rect">
              <a:avLst/>
            </a:prstGeom>
            <a:noFill/>
          </p:spPr>
          <p:txBody>
            <a:bodyPr wrap="square" rtlCol="0">
              <a:spAutoFit/>
            </a:bodyPr>
            <a:lstStyle/>
            <a:p>
              <a:pPr algn="ctr"/>
              <a:r>
                <a:rPr lang="en-GB" sz="1350" b="1" dirty="0"/>
                <a:t>Diagnosis</a:t>
              </a:r>
            </a:p>
          </p:txBody>
        </p:sp>
        <p:sp>
          <p:nvSpPr>
            <p:cNvPr id="17" name="TextBox 16"/>
            <p:cNvSpPr txBox="1"/>
            <p:nvPr/>
          </p:nvSpPr>
          <p:spPr>
            <a:xfrm>
              <a:off x="7005938" y="4509120"/>
              <a:ext cx="1324811" cy="229208"/>
            </a:xfrm>
            <a:prstGeom prst="rect">
              <a:avLst/>
            </a:prstGeom>
            <a:noFill/>
          </p:spPr>
          <p:txBody>
            <a:bodyPr wrap="square" rtlCol="0">
              <a:spAutoFit/>
            </a:bodyPr>
            <a:lstStyle/>
            <a:p>
              <a:pPr algn="ctr"/>
              <a:r>
                <a:rPr lang="en-GB" sz="1350" b="1" dirty="0"/>
                <a:t>£ Tariff</a:t>
              </a:r>
            </a:p>
          </p:txBody>
        </p:sp>
        <p:sp>
          <p:nvSpPr>
            <p:cNvPr id="18" name="TextBox 17"/>
            <p:cNvSpPr txBox="1"/>
            <p:nvPr/>
          </p:nvSpPr>
          <p:spPr>
            <a:xfrm>
              <a:off x="4644178" y="4509120"/>
              <a:ext cx="1814534" cy="229208"/>
            </a:xfrm>
            <a:prstGeom prst="rect">
              <a:avLst/>
            </a:prstGeom>
            <a:noFill/>
          </p:spPr>
          <p:txBody>
            <a:bodyPr wrap="square" rtlCol="0">
              <a:spAutoFit/>
            </a:bodyPr>
            <a:lstStyle/>
            <a:p>
              <a:pPr algn="ctr"/>
              <a:r>
                <a:rPr lang="en-GB" sz="1350" b="1" dirty="0"/>
                <a:t>Length of Stay</a:t>
              </a:r>
            </a:p>
          </p:txBody>
        </p:sp>
        <p:sp>
          <p:nvSpPr>
            <p:cNvPr id="19" name="TextBox 18"/>
            <p:cNvSpPr txBox="1"/>
            <p:nvPr/>
          </p:nvSpPr>
          <p:spPr>
            <a:xfrm>
              <a:off x="2584613" y="4522440"/>
              <a:ext cx="1814534" cy="229208"/>
            </a:xfrm>
            <a:prstGeom prst="rect">
              <a:avLst/>
            </a:prstGeom>
            <a:noFill/>
          </p:spPr>
          <p:txBody>
            <a:bodyPr wrap="square" rtlCol="0">
              <a:spAutoFit/>
            </a:bodyPr>
            <a:lstStyle/>
            <a:p>
              <a:pPr algn="ctr"/>
              <a:r>
                <a:rPr lang="en-GB" sz="1350" b="1" dirty="0"/>
                <a:t>Procedures</a:t>
              </a:r>
            </a:p>
          </p:txBody>
        </p:sp>
      </p:grpSp>
    </p:spTree>
    <p:extLst>
      <p:ext uri="{BB962C8B-B14F-4D97-AF65-F5344CB8AC3E}">
        <p14:creationId xmlns:p14="http://schemas.microsoft.com/office/powerpoint/2010/main" val="168567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NHS Data Flows / Payment by Results</a:t>
            </a:r>
          </a:p>
        </p:txBody>
      </p:sp>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 name="Group 19"/>
          <p:cNvGrpSpPr/>
          <p:nvPr/>
        </p:nvGrpSpPr>
        <p:grpSpPr>
          <a:xfrm>
            <a:off x="112428" y="1573184"/>
            <a:ext cx="8821710" cy="4587773"/>
            <a:chOff x="241279" y="1476423"/>
            <a:chExt cx="8762758" cy="4472587"/>
          </a:xfrm>
        </p:grpSpPr>
        <p:sp>
          <p:nvSpPr>
            <p:cNvPr id="21" name="Rounded Rectangle 20"/>
            <p:cNvSpPr/>
            <p:nvPr/>
          </p:nvSpPr>
          <p:spPr>
            <a:xfrm>
              <a:off x="1863278" y="1485202"/>
              <a:ext cx="1329164" cy="720725"/>
            </a:xfrm>
            <a:prstGeom prst="roundRect">
              <a:avLst>
                <a:gd name="adj" fmla="val 50000"/>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schemeClr val="tx1"/>
                  </a:solidFill>
                </a:rPr>
                <a:t>Provider (hospital)</a:t>
              </a:r>
            </a:p>
          </p:txBody>
        </p:sp>
        <p:cxnSp>
          <p:nvCxnSpPr>
            <p:cNvPr id="22" name="Elbow Connector 21"/>
            <p:cNvCxnSpPr>
              <a:stCxn id="44" idx="3"/>
              <a:endCxn id="25" idx="1"/>
            </p:cNvCxnSpPr>
            <p:nvPr/>
          </p:nvCxnSpPr>
          <p:spPr>
            <a:xfrm>
              <a:off x="1465242" y="1836786"/>
              <a:ext cx="398036" cy="8779"/>
            </a:xfrm>
            <a:prstGeom prst="bentConnector3">
              <a:avLst>
                <a:gd name="adj1" fmla="val 50000"/>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3624242" y="1485202"/>
              <a:ext cx="2159000"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schemeClr val="tx1"/>
                  </a:solidFill>
                </a:rPr>
                <a:t>Patient Record ICD10, OPCS4.5 etc</a:t>
              </a:r>
            </a:p>
          </p:txBody>
        </p:sp>
        <p:sp>
          <p:nvSpPr>
            <p:cNvPr id="24" name="Rounded Rectangle 23"/>
            <p:cNvSpPr/>
            <p:nvPr/>
          </p:nvSpPr>
          <p:spPr>
            <a:xfrm>
              <a:off x="6216630" y="1485202"/>
              <a:ext cx="2159000"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schemeClr val="tx1"/>
                  </a:solidFill>
                </a:rPr>
                <a:t>PAS</a:t>
              </a:r>
            </a:p>
            <a:p>
              <a:pPr algn="ctr"/>
              <a:r>
                <a:rPr lang="en-GB" sz="1200" b="1" dirty="0">
                  <a:solidFill>
                    <a:schemeClr val="tx1"/>
                  </a:solidFill>
                </a:rPr>
                <a:t>HRG Allocated</a:t>
              </a:r>
            </a:p>
          </p:txBody>
        </p:sp>
        <p:sp>
          <p:nvSpPr>
            <p:cNvPr id="25" name="Rounded Rectangle 24"/>
            <p:cNvSpPr/>
            <p:nvPr/>
          </p:nvSpPr>
          <p:spPr>
            <a:xfrm>
              <a:off x="6488302" y="2708920"/>
              <a:ext cx="1615622"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schemeClr val="tx1"/>
                  </a:solidFill>
                </a:rPr>
                <a:t>BT SUS Warehouse</a:t>
              </a:r>
            </a:p>
          </p:txBody>
        </p:sp>
        <p:sp>
          <p:nvSpPr>
            <p:cNvPr id="26" name="Rounded Rectangle 25"/>
            <p:cNvSpPr/>
            <p:nvPr/>
          </p:nvSpPr>
          <p:spPr>
            <a:xfrm>
              <a:off x="4054229" y="2708920"/>
              <a:ext cx="1335209"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schemeClr val="tx1"/>
                  </a:solidFill>
                </a:rPr>
                <a:t>CCGs/CSU</a:t>
              </a:r>
            </a:p>
          </p:txBody>
        </p:sp>
        <p:sp>
          <p:nvSpPr>
            <p:cNvPr id="27" name="Rounded Rectangle 26"/>
            <p:cNvSpPr/>
            <p:nvPr/>
          </p:nvSpPr>
          <p:spPr>
            <a:xfrm>
              <a:off x="5697552" y="4148783"/>
              <a:ext cx="1542772"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schemeClr val="tx1"/>
                  </a:solidFill>
                </a:rPr>
                <a:t>Northgate</a:t>
              </a:r>
            </a:p>
          </p:txBody>
        </p:sp>
        <p:sp>
          <p:nvSpPr>
            <p:cNvPr id="28" name="Rounded Rectangle 27"/>
            <p:cNvSpPr/>
            <p:nvPr/>
          </p:nvSpPr>
          <p:spPr>
            <a:xfrm>
              <a:off x="7425649" y="4148783"/>
              <a:ext cx="1578388"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schemeClr val="tx1"/>
                  </a:solidFill>
                </a:rPr>
                <a:t>Imperial College</a:t>
              </a:r>
            </a:p>
          </p:txBody>
        </p:sp>
        <p:sp>
          <p:nvSpPr>
            <p:cNvPr id="29" name="Rounded Rectangle 28"/>
            <p:cNvSpPr/>
            <p:nvPr/>
          </p:nvSpPr>
          <p:spPr>
            <a:xfrm>
              <a:off x="1122773" y="4148783"/>
              <a:ext cx="1542772"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smtClean="0">
                  <a:solidFill>
                    <a:schemeClr val="tx1"/>
                  </a:solidFill>
                </a:rPr>
                <a:t>Harvey Walsh</a:t>
              </a:r>
              <a:endParaRPr lang="en-GB" sz="1200" b="1" dirty="0">
                <a:solidFill>
                  <a:schemeClr val="tx1"/>
                </a:solidFill>
              </a:endParaRPr>
            </a:p>
          </p:txBody>
        </p:sp>
        <p:sp>
          <p:nvSpPr>
            <p:cNvPr id="30" name="Rounded Rectangle 29"/>
            <p:cNvSpPr/>
            <p:nvPr/>
          </p:nvSpPr>
          <p:spPr>
            <a:xfrm>
              <a:off x="241279" y="1476423"/>
              <a:ext cx="1223963" cy="720725"/>
            </a:xfrm>
            <a:prstGeom prst="roundRect">
              <a:avLst/>
            </a:prstGeom>
            <a:noFill/>
            <a:ln>
              <a:solidFill>
                <a:srgbClr val="990033"/>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en-GB" sz="1200" b="1" dirty="0">
                  <a:solidFill>
                    <a:schemeClr val="tx1"/>
                  </a:solidFill>
                </a:rPr>
                <a:t>Patient IP/OP/DC</a:t>
              </a:r>
            </a:p>
          </p:txBody>
        </p:sp>
        <p:cxnSp>
          <p:nvCxnSpPr>
            <p:cNvPr id="31" name="Straight Arrow Connector 30"/>
            <p:cNvCxnSpPr>
              <a:stCxn id="34" idx="1"/>
              <a:endCxn id="35" idx="3"/>
            </p:cNvCxnSpPr>
            <p:nvPr/>
          </p:nvCxnSpPr>
          <p:spPr>
            <a:xfrm flipH="1">
              <a:off x="5389438" y="3069283"/>
              <a:ext cx="1098864" cy="0"/>
            </a:xfrm>
            <a:prstGeom prst="straightConnector1">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1122773" y="2694144"/>
              <a:ext cx="1542772" cy="720725"/>
            </a:xfrm>
            <a:prstGeom prst="roundRect">
              <a:avLst/>
            </a:prstGeom>
            <a:solidFill>
              <a:srgbClr val="7F7F7F"/>
            </a:solidFill>
            <a:ln>
              <a:solidFill>
                <a:schemeClr val="tx1">
                  <a:lumMod val="95000"/>
                  <a:lumOff val="5000"/>
                </a:schemeClr>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en-GB" sz="1200" b="1" dirty="0">
                  <a:solidFill>
                    <a:prstClr val="white"/>
                  </a:solidFill>
                </a:rPr>
                <a:t>SUS Data Validation</a:t>
              </a:r>
            </a:p>
          </p:txBody>
        </p:sp>
        <p:cxnSp>
          <p:nvCxnSpPr>
            <p:cNvPr id="33" name="Straight Arrow Connector 32"/>
            <p:cNvCxnSpPr>
              <a:stCxn id="38" idx="0"/>
              <a:endCxn id="48" idx="2"/>
            </p:cNvCxnSpPr>
            <p:nvPr/>
          </p:nvCxnSpPr>
          <p:spPr>
            <a:xfrm flipV="1">
              <a:off x="1894159" y="3414869"/>
              <a:ext cx="0" cy="733914"/>
            </a:xfrm>
            <a:prstGeom prst="straightConnector1">
              <a:avLst/>
            </a:prstGeom>
            <a:ln w="47625">
              <a:solidFill>
                <a:srgbClr val="C11E2E"/>
              </a:solidFill>
              <a:prstDash val="sysDash"/>
              <a:headEnd type="none"/>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48" idx="3"/>
              <a:endCxn id="35" idx="1"/>
            </p:cNvCxnSpPr>
            <p:nvPr/>
          </p:nvCxnSpPr>
          <p:spPr>
            <a:xfrm>
              <a:off x="2665545" y="3054507"/>
              <a:ext cx="1388684" cy="14776"/>
            </a:xfrm>
            <a:prstGeom prst="straightConnector1">
              <a:avLst/>
            </a:prstGeom>
            <a:ln w="47625">
              <a:solidFill>
                <a:srgbClr val="C11E2E"/>
              </a:solidFill>
              <a:prstDash val="sysDash"/>
              <a:headEnd type="none"/>
              <a:tailEnd type="triangle" w="lg" len="med"/>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122773" y="5221934"/>
              <a:ext cx="1542772" cy="727076"/>
            </a:xfrm>
            <a:prstGeom prst="roundRect">
              <a:avLst/>
            </a:prstGeom>
            <a:solidFill>
              <a:srgbClr val="7F7F7F"/>
            </a:solidFill>
            <a:ln>
              <a:solidFill>
                <a:schemeClr val="tx1">
                  <a:lumMod val="95000"/>
                  <a:lumOff val="5000"/>
                </a:schemeClr>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prstClr val="white"/>
                  </a:solidFill>
                </a:rPr>
                <a:t>AXON HES Intelligence</a:t>
              </a:r>
            </a:p>
          </p:txBody>
        </p:sp>
        <p:cxnSp>
          <p:nvCxnSpPr>
            <p:cNvPr id="37" name="Straight Arrow Connector 36"/>
            <p:cNvCxnSpPr>
              <a:stCxn id="25" idx="3"/>
              <a:endCxn id="32" idx="1"/>
            </p:cNvCxnSpPr>
            <p:nvPr/>
          </p:nvCxnSpPr>
          <p:spPr>
            <a:xfrm>
              <a:off x="3192442" y="1845565"/>
              <a:ext cx="431800" cy="0"/>
            </a:xfrm>
            <a:prstGeom prst="straightConnector1">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783242" y="1845564"/>
              <a:ext cx="433388" cy="1588"/>
            </a:xfrm>
            <a:prstGeom prst="straightConnector1">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4" idx="2"/>
            </p:cNvCxnSpPr>
            <p:nvPr/>
          </p:nvCxnSpPr>
          <p:spPr>
            <a:xfrm rot="5400000">
              <a:off x="6522957" y="3375627"/>
              <a:ext cx="719138" cy="827175"/>
            </a:xfrm>
            <a:prstGeom prst="bentConnector3">
              <a:avLst>
                <a:gd name="adj1" fmla="val 50000"/>
              </a:avLst>
            </a:prstGeom>
            <a:ln w="47625">
              <a:solidFill>
                <a:srgbClr val="C11E2E"/>
              </a:solidFill>
              <a:prstDash val="sysDash"/>
              <a:headEnd type="none"/>
              <a:tailEnd type="triangle" w="lg" len="med"/>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34" idx="2"/>
              <a:endCxn id="37" idx="0"/>
            </p:cNvCxnSpPr>
            <p:nvPr/>
          </p:nvCxnSpPr>
          <p:spPr>
            <a:xfrm rot="16200000" flipH="1">
              <a:off x="7395909" y="3329849"/>
              <a:ext cx="719138" cy="918730"/>
            </a:xfrm>
            <a:prstGeom prst="bentConnector3">
              <a:avLst>
                <a:gd name="adj1" fmla="val 50000"/>
              </a:avLst>
            </a:prstGeom>
            <a:ln w="47625">
              <a:solidFill>
                <a:srgbClr val="C11E2E"/>
              </a:solidFill>
              <a:prstDash val="sysDash"/>
              <a:headEnd type="none"/>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38" idx="3"/>
            </p:cNvCxnSpPr>
            <p:nvPr/>
          </p:nvCxnSpPr>
          <p:spPr>
            <a:xfrm flipH="1">
              <a:off x="2665545" y="4509146"/>
              <a:ext cx="3032007" cy="0"/>
            </a:xfrm>
            <a:prstGeom prst="straightConnector1">
              <a:avLst/>
            </a:prstGeom>
            <a:ln w="47625">
              <a:solidFill>
                <a:srgbClr val="C11E2E"/>
              </a:solidFill>
              <a:prstDash val="sysDash"/>
              <a:headEnd type="none"/>
              <a:tailEnd type="triangle" w="lg"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3063582" y="2114421"/>
              <a:ext cx="1010011" cy="649575"/>
            </a:xfrm>
            <a:prstGeom prst="straightConnector1">
              <a:avLst/>
            </a:prstGeom>
            <a:ln w="47625">
              <a:solidFill>
                <a:srgbClr val="C11E2E"/>
              </a:solidFill>
              <a:prstDash val="sysDash"/>
              <a:headEnd type="none"/>
              <a:tailEnd type="triangle" w="lg"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3" idx="2"/>
              <a:endCxn id="34" idx="0"/>
            </p:cNvCxnSpPr>
            <p:nvPr/>
          </p:nvCxnSpPr>
          <p:spPr>
            <a:xfrm flipH="1">
              <a:off x="7296113" y="2205927"/>
              <a:ext cx="17" cy="502993"/>
            </a:xfrm>
            <a:prstGeom prst="straightConnector1">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5697552" y="5228283"/>
              <a:ext cx="1542772" cy="492613"/>
            </a:xfrm>
            <a:prstGeom prst="roundRect">
              <a:avLst/>
            </a:prstGeom>
            <a:solidFill>
              <a:srgbClr val="7F7F7F"/>
            </a:solidFill>
            <a:ln>
              <a:solidFill>
                <a:schemeClr val="tx1">
                  <a:lumMod val="95000"/>
                  <a:lumOff val="5000"/>
                </a:schemeClr>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prstClr val="white"/>
                  </a:solidFill>
                </a:rPr>
                <a:t>NHS IC</a:t>
              </a:r>
            </a:p>
          </p:txBody>
        </p:sp>
        <p:sp>
          <p:nvSpPr>
            <p:cNvPr id="45" name="Rounded Rectangle 44"/>
            <p:cNvSpPr/>
            <p:nvPr/>
          </p:nvSpPr>
          <p:spPr>
            <a:xfrm>
              <a:off x="7425649" y="5221933"/>
              <a:ext cx="1578388" cy="492613"/>
            </a:xfrm>
            <a:prstGeom prst="roundRect">
              <a:avLst/>
            </a:prstGeom>
            <a:solidFill>
              <a:srgbClr val="7F7F7F"/>
            </a:solidFill>
            <a:ln>
              <a:solidFill>
                <a:schemeClr val="tx1">
                  <a:lumMod val="95000"/>
                  <a:lumOff val="5000"/>
                </a:schemeClr>
              </a:solidFill>
            </a:ln>
          </p:spPr>
          <p:style>
            <a:lnRef idx="3">
              <a:schemeClr val="lt1"/>
            </a:lnRef>
            <a:fillRef idx="1">
              <a:schemeClr val="accent5"/>
            </a:fillRef>
            <a:effectRef idx="1">
              <a:schemeClr val="accent5"/>
            </a:effectRef>
            <a:fontRef idx="minor">
              <a:schemeClr val="lt1"/>
            </a:fontRef>
          </p:style>
          <p:txBody>
            <a:bodyPr anchor="ctr"/>
            <a:lstStyle/>
            <a:p>
              <a:pPr algn="ctr"/>
              <a:r>
                <a:rPr lang="en-GB" sz="1200" b="1" dirty="0">
                  <a:solidFill>
                    <a:prstClr val="white"/>
                  </a:solidFill>
                </a:rPr>
                <a:t>Dr Foster</a:t>
              </a:r>
            </a:p>
          </p:txBody>
        </p:sp>
        <p:cxnSp>
          <p:nvCxnSpPr>
            <p:cNvPr id="46" name="Straight Arrow Connector 45"/>
            <p:cNvCxnSpPr/>
            <p:nvPr/>
          </p:nvCxnSpPr>
          <p:spPr>
            <a:xfrm>
              <a:off x="6468938" y="4869508"/>
              <a:ext cx="0" cy="358775"/>
            </a:xfrm>
            <a:prstGeom prst="straightConnector1">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206057" y="4877080"/>
              <a:ext cx="8786" cy="344853"/>
            </a:xfrm>
            <a:prstGeom prst="straightConnector1">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5" idx="2"/>
              <a:endCxn id="48" idx="2"/>
            </p:cNvCxnSpPr>
            <p:nvPr/>
          </p:nvCxnSpPr>
          <p:spPr>
            <a:xfrm rot="5400000" flipH="1">
              <a:off x="3300609" y="2008420"/>
              <a:ext cx="14776" cy="2827675"/>
            </a:xfrm>
            <a:prstGeom prst="bentConnector3">
              <a:avLst>
                <a:gd name="adj1" fmla="val -1547103"/>
              </a:avLst>
            </a:prstGeom>
            <a:ln w="47625">
              <a:solidFill>
                <a:srgbClr val="C11E2E"/>
              </a:solidFill>
              <a:prstDash val="sysDash"/>
              <a:headEnd type="none"/>
              <a:tailEnd type="triangle" w="lg" len="med"/>
            </a:ln>
          </p:spPr>
          <p:style>
            <a:lnRef idx="1">
              <a:schemeClr val="accent1"/>
            </a:lnRef>
            <a:fillRef idx="0">
              <a:schemeClr val="accent1"/>
            </a:fillRef>
            <a:effectRef idx="0">
              <a:schemeClr val="accent1"/>
            </a:effectRef>
            <a:fontRef idx="minor">
              <a:schemeClr val="tx1"/>
            </a:fontRef>
          </p:style>
        </p:cxnSp>
      </p:grpSp>
      <p:cxnSp>
        <p:nvCxnSpPr>
          <p:cNvPr id="98" name="Straight Arrow Connector 97"/>
          <p:cNvCxnSpPr/>
          <p:nvPr/>
        </p:nvCxnSpPr>
        <p:spPr>
          <a:xfrm>
            <a:off x="1776428" y="5061421"/>
            <a:ext cx="0" cy="368015"/>
          </a:xfrm>
          <a:prstGeom prst="straightConnector1">
            <a:avLst/>
          </a:prstGeom>
          <a:ln w="66675" cap="sq">
            <a:solidFill>
              <a:srgbClr val="C11E2E"/>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28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What Goes Into An HRG cost?</a:t>
            </a:r>
          </a:p>
        </p:txBody>
      </p:sp>
      <p:sp>
        <p:nvSpPr>
          <p:cNvPr id="7" name="Content Placeholder 6"/>
          <p:cNvSpPr>
            <a:spLocks noGrp="1"/>
          </p:cNvSpPr>
          <p:nvPr>
            <p:ph idx="1"/>
          </p:nvPr>
        </p:nvSpPr>
        <p:spPr>
          <a:xfrm>
            <a:off x="457200" y="1600200"/>
            <a:ext cx="7997252" cy="4525963"/>
          </a:xfrm>
        </p:spPr>
        <p:txBody>
          <a:bodyPr>
            <a:normAutofit/>
          </a:bodyPr>
          <a:lstStyle/>
          <a:p>
            <a:r>
              <a:rPr lang="en-GB" sz="2800" dirty="0">
                <a:solidFill>
                  <a:prstClr val="black">
                    <a:lumMod val="50000"/>
                    <a:lumOff val="50000"/>
                  </a:prstClr>
                </a:solidFill>
              </a:rPr>
              <a:t>The HRG should </a:t>
            </a:r>
            <a:r>
              <a:rPr lang="en-GB" sz="2800" dirty="0" smtClean="0">
                <a:solidFill>
                  <a:prstClr val="black">
                    <a:lumMod val="50000"/>
                    <a:lumOff val="50000"/>
                  </a:prstClr>
                </a:solidFill>
              </a:rPr>
              <a:t>include</a:t>
            </a:r>
            <a:endParaRPr lang="en-GB" sz="2800" dirty="0">
              <a:solidFill>
                <a:prstClr val="black">
                  <a:lumMod val="50000"/>
                  <a:lumOff val="50000"/>
                </a:prstClr>
              </a:solidFill>
            </a:endParaRPr>
          </a:p>
          <a:p>
            <a:pPr lvl="1"/>
            <a:r>
              <a:rPr lang="en-GB" sz="2400" dirty="0">
                <a:solidFill>
                  <a:prstClr val="black">
                    <a:lumMod val="50000"/>
                    <a:lumOff val="50000"/>
                  </a:prstClr>
                </a:solidFill>
              </a:rPr>
              <a:t>Diagnostic investigations </a:t>
            </a:r>
          </a:p>
          <a:p>
            <a:pPr lvl="1"/>
            <a:r>
              <a:rPr lang="en-GB" sz="2400" dirty="0">
                <a:solidFill>
                  <a:prstClr val="black">
                    <a:lumMod val="50000"/>
                    <a:lumOff val="50000"/>
                  </a:prstClr>
                </a:solidFill>
              </a:rPr>
              <a:t>Staffing costs</a:t>
            </a:r>
          </a:p>
          <a:p>
            <a:pPr lvl="1"/>
            <a:r>
              <a:rPr lang="en-GB" sz="2400" dirty="0">
                <a:solidFill>
                  <a:prstClr val="black">
                    <a:lumMod val="50000"/>
                    <a:lumOff val="50000"/>
                  </a:prstClr>
                </a:solidFill>
              </a:rPr>
              <a:t>Consumables, prostheses, etc.</a:t>
            </a:r>
          </a:p>
          <a:p>
            <a:pPr lvl="1"/>
            <a:r>
              <a:rPr lang="en-GB" sz="2400" dirty="0">
                <a:solidFill>
                  <a:prstClr val="black">
                    <a:lumMod val="50000"/>
                    <a:lumOff val="50000"/>
                  </a:prstClr>
                </a:solidFill>
              </a:rPr>
              <a:t>Accommodation and facilities costs</a:t>
            </a:r>
          </a:p>
          <a:p>
            <a:pPr lvl="1"/>
            <a:r>
              <a:rPr lang="en-GB" sz="2400" dirty="0">
                <a:solidFill>
                  <a:prstClr val="black">
                    <a:lumMod val="50000"/>
                    <a:lumOff val="50000"/>
                  </a:prstClr>
                </a:solidFill>
              </a:rPr>
              <a:t>Drug costs during spell – if a drug is NOT on the High Cost Drugs List</a:t>
            </a:r>
          </a:p>
          <a:p>
            <a:pPr lvl="1"/>
            <a:r>
              <a:rPr lang="en-GB" sz="2400" dirty="0">
                <a:solidFill>
                  <a:prstClr val="black">
                    <a:lumMod val="50000"/>
                    <a:lumOff val="50000"/>
                  </a:prstClr>
                </a:solidFill>
              </a:rPr>
              <a:t>Management overhead</a:t>
            </a:r>
          </a:p>
          <a:p>
            <a:pPr lvl="1"/>
            <a:r>
              <a:rPr lang="en-GB" sz="2400" dirty="0">
                <a:solidFill>
                  <a:prstClr val="black">
                    <a:lumMod val="50000"/>
                    <a:lumOff val="50000"/>
                  </a:prstClr>
                </a:solidFill>
              </a:rPr>
              <a:t>A contribution towards complex cases</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068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How does PBR work?</a:t>
            </a:r>
          </a:p>
        </p:txBody>
      </p:sp>
      <p:sp>
        <p:nvSpPr>
          <p:cNvPr id="7" name="Content Placeholder 6"/>
          <p:cNvSpPr>
            <a:spLocks noGrp="1"/>
          </p:cNvSpPr>
          <p:nvPr>
            <p:ph idx="1"/>
          </p:nvPr>
        </p:nvSpPr>
        <p:spPr>
          <a:xfrm>
            <a:off x="457200" y="1600200"/>
            <a:ext cx="7997252" cy="2163328"/>
          </a:xfrm>
        </p:spPr>
        <p:txBody>
          <a:bodyPr>
            <a:normAutofit fontScale="77500" lnSpcReduction="20000"/>
          </a:bodyPr>
          <a:lstStyle/>
          <a:p>
            <a:r>
              <a:rPr lang="en-GB" sz="2800" dirty="0">
                <a:solidFill>
                  <a:prstClr val="black">
                    <a:lumMod val="50000"/>
                    <a:lumOff val="50000"/>
                  </a:prstClr>
                </a:solidFill>
              </a:rPr>
              <a:t>Under </a:t>
            </a:r>
            <a:r>
              <a:rPr lang="en-GB" sz="2800" dirty="0" err="1">
                <a:solidFill>
                  <a:prstClr val="black">
                    <a:lumMod val="50000"/>
                    <a:lumOff val="50000"/>
                  </a:prstClr>
                </a:solidFill>
              </a:rPr>
              <a:t>PbR</a:t>
            </a:r>
            <a:r>
              <a:rPr lang="en-GB" sz="2800" dirty="0">
                <a:solidFill>
                  <a:prstClr val="black">
                    <a:lumMod val="50000"/>
                    <a:lumOff val="50000"/>
                  </a:prstClr>
                </a:solidFill>
              </a:rPr>
              <a:t> In-patient activity is measured in Spells and Excess Bed Days</a:t>
            </a:r>
          </a:p>
          <a:p>
            <a:r>
              <a:rPr lang="en-GB" sz="2800" dirty="0" smtClean="0">
                <a:solidFill>
                  <a:prstClr val="black">
                    <a:lumMod val="50000"/>
                    <a:lumOff val="50000"/>
                  </a:prstClr>
                </a:solidFill>
              </a:rPr>
              <a:t>Spell </a:t>
            </a:r>
            <a:r>
              <a:rPr lang="en-GB" sz="2800" dirty="0">
                <a:solidFill>
                  <a:prstClr val="black">
                    <a:lumMod val="50000"/>
                    <a:lumOff val="50000"/>
                  </a:prstClr>
                </a:solidFill>
              </a:rPr>
              <a:t>= The total continuous stay of a patient using a bed on premises controlled by a health care provider during which medical care is the responsibility of one or more consultants. </a:t>
            </a:r>
            <a:endParaRPr lang="en-GB" sz="2800" dirty="0" smtClean="0">
              <a:solidFill>
                <a:prstClr val="black">
                  <a:lumMod val="50000"/>
                  <a:lumOff val="50000"/>
                </a:prstClr>
              </a:solidFill>
            </a:endParaRPr>
          </a:p>
          <a:p>
            <a:r>
              <a:rPr lang="en-GB" sz="2800" dirty="0" smtClean="0">
                <a:solidFill>
                  <a:prstClr val="black">
                    <a:lumMod val="50000"/>
                    <a:lumOff val="50000"/>
                  </a:prstClr>
                </a:solidFill>
              </a:rPr>
              <a:t>Each </a:t>
            </a:r>
            <a:r>
              <a:rPr lang="en-GB" sz="2800" dirty="0">
                <a:solidFill>
                  <a:prstClr val="black">
                    <a:lumMod val="50000"/>
                    <a:lumOff val="50000"/>
                  </a:prstClr>
                </a:solidFill>
              </a:rPr>
              <a:t>period of care = Finished Consultant Episodes (FCEs) </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27"/>
          <p:cNvGrpSpPr>
            <a:grpSpLocks/>
          </p:cNvGrpSpPr>
          <p:nvPr/>
        </p:nvGrpSpPr>
        <p:grpSpPr bwMode="auto">
          <a:xfrm>
            <a:off x="112426" y="3981277"/>
            <a:ext cx="7517567" cy="2204134"/>
            <a:chOff x="428596" y="1428736"/>
            <a:chExt cx="8286808" cy="2357454"/>
          </a:xfrm>
        </p:grpSpPr>
        <p:sp>
          <p:nvSpPr>
            <p:cNvPr id="11" name="Line 4"/>
            <p:cNvSpPr>
              <a:spLocks noChangeShapeType="1"/>
            </p:cNvSpPr>
            <p:nvPr/>
          </p:nvSpPr>
          <p:spPr bwMode="auto">
            <a:xfrm>
              <a:off x="611188" y="2726762"/>
              <a:ext cx="7777162" cy="0"/>
            </a:xfrm>
            <a:prstGeom prst="line">
              <a:avLst/>
            </a:prstGeom>
            <a:noFill/>
            <a:ln w="254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GB" sz="1350" dirty="0"/>
            </a:p>
          </p:txBody>
        </p:sp>
        <p:sp>
          <p:nvSpPr>
            <p:cNvPr id="12" name="Line 5"/>
            <p:cNvSpPr>
              <a:spLocks noChangeShapeType="1"/>
            </p:cNvSpPr>
            <p:nvPr/>
          </p:nvSpPr>
          <p:spPr bwMode="auto">
            <a:xfrm>
              <a:off x="611188" y="2582301"/>
              <a:ext cx="0" cy="287337"/>
            </a:xfrm>
            <a:prstGeom prst="line">
              <a:avLst/>
            </a:prstGeom>
            <a:noFill/>
            <a:ln w="254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GB" sz="1350" dirty="0"/>
            </a:p>
          </p:txBody>
        </p:sp>
        <p:sp>
          <p:nvSpPr>
            <p:cNvPr id="13" name="Line 6"/>
            <p:cNvSpPr>
              <a:spLocks noChangeShapeType="1"/>
            </p:cNvSpPr>
            <p:nvPr/>
          </p:nvSpPr>
          <p:spPr bwMode="auto">
            <a:xfrm>
              <a:off x="3419475" y="2582301"/>
              <a:ext cx="0" cy="287337"/>
            </a:xfrm>
            <a:prstGeom prst="line">
              <a:avLst/>
            </a:prstGeom>
            <a:noFill/>
            <a:ln w="254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GB" sz="1350" dirty="0"/>
            </a:p>
          </p:txBody>
        </p:sp>
        <p:sp>
          <p:nvSpPr>
            <p:cNvPr id="14" name="Line 7"/>
            <p:cNvSpPr>
              <a:spLocks noChangeShapeType="1"/>
            </p:cNvSpPr>
            <p:nvPr/>
          </p:nvSpPr>
          <p:spPr bwMode="auto">
            <a:xfrm>
              <a:off x="5580063" y="2582301"/>
              <a:ext cx="0" cy="287337"/>
            </a:xfrm>
            <a:prstGeom prst="line">
              <a:avLst/>
            </a:prstGeom>
            <a:noFill/>
            <a:ln w="254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GB" sz="1350" dirty="0"/>
            </a:p>
          </p:txBody>
        </p:sp>
        <p:sp>
          <p:nvSpPr>
            <p:cNvPr id="15" name="Line 8"/>
            <p:cNvSpPr>
              <a:spLocks noChangeShapeType="1"/>
            </p:cNvSpPr>
            <p:nvPr/>
          </p:nvSpPr>
          <p:spPr bwMode="auto">
            <a:xfrm>
              <a:off x="8388350" y="2582301"/>
              <a:ext cx="0" cy="244471"/>
            </a:xfrm>
            <a:prstGeom prst="line">
              <a:avLst/>
            </a:prstGeom>
            <a:noFill/>
            <a:ln w="254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GB" sz="1350" dirty="0"/>
            </a:p>
          </p:txBody>
        </p:sp>
        <p:sp>
          <p:nvSpPr>
            <p:cNvPr id="16" name="Text Box 9"/>
            <p:cNvSpPr txBox="1">
              <a:spLocks noChangeArrowheads="1"/>
            </p:cNvSpPr>
            <p:nvPr/>
          </p:nvSpPr>
          <p:spPr bwMode="auto">
            <a:xfrm>
              <a:off x="611188" y="2112392"/>
              <a:ext cx="2736850" cy="518467"/>
            </a:xfrm>
            <a:prstGeom prst="rect">
              <a:avLst/>
            </a:prstGeom>
            <a:noFill/>
            <a:ln w="12700" cap="sq">
              <a:no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algn="ctr" eaLnBrk="1" hangingPunct="1">
                <a:spcBef>
                  <a:spcPct val="50000"/>
                </a:spcBef>
              </a:pPr>
              <a:r>
                <a:rPr lang="en-GB" sz="1500" dirty="0">
                  <a:latin typeface="Tahoma" pitchFamily="34" charset="0"/>
                </a:rPr>
                <a:t>FCE 1 </a:t>
              </a:r>
              <a:br>
                <a:rPr lang="en-GB" sz="1500" dirty="0">
                  <a:latin typeface="Tahoma" pitchFamily="34" charset="0"/>
                </a:rPr>
              </a:br>
              <a:r>
                <a:rPr lang="en-GB" sz="1050" dirty="0">
                  <a:latin typeface="Tahoma" pitchFamily="34" charset="0"/>
                </a:rPr>
                <a:t>e.g. COPD </a:t>
              </a:r>
              <a:endParaRPr lang="en-US" sz="1050" dirty="0">
                <a:latin typeface="Tahoma" pitchFamily="34" charset="0"/>
              </a:endParaRPr>
            </a:p>
          </p:txBody>
        </p:sp>
        <p:sp>
          <p:nvSpPr>
            <p:cNvPr id="17" name="Text Box 10"/>
            <p:cNvSpPr txBox="1">
              <a:spLocks noChangeArrowheads="1"/>
            </p:cNvSpPr>
            <p:nvPr/>
          </p:nvSpPr>
          <p:spPr bwMode="auto">
            <a:xfrm>
              <a:off x="3419474" y="2112392"/>
              <a:ext cx="2160588" cy="518467"/>
            </a:xfrm>
            <a:prstGeom prst="rect">
              <a:avLst/>
            </a:prstGeom>
            <a:noFill/>
            <a:ln w="12700" cap="sq">
              <a:no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algn="ctr" eaLnBrk="1" hangingPunct="1">
                <a:spcBef>
                  <a:spcPct val="50000"/>
                </a:spcBef>
              </a:pPr>
              <a:r>
                <a:rPr lang="en-GB" sz="1500" dirty="0">
                  <a:latin typeface="Tahoma" pitchFamily="34" charset="0"/>
                </a:rPr>
                <a:t>FCE 2 </a:t>
              </a:r>
              <a:br>
                <a:rPr lang="en-GB" sz="1500" dirty="0">
                  <a:latin typeface="Tahoma" pitchFamily="34" charset="0"/>
                </a:rPr>
              </a:br>
              <a:r>
                <a:rPr lang="en-GB" sz="1050" dirty="0">
                  <a:latin typeface="Tahoma" pitchFamily="34" charset="0"/>
                </a:rPr>
                <a:t>e.g. Heart Attack</a:t>
              </a:r>
              <a:endParaRPr lang="en-US" sz="1050" dirty="0">
                <a:latin typeface="Tahoma" pitchFamily="34" charset="0"/>
              </a:endParaRPr>
            </a:p>
          </p:txBody>
        </p:sp>
        <p:sp>
          <p:nvSpPr>
            <p:cNvPr id="18" name="Text Box 11"/>
            <p:cNvSpPr txBox="1">
              <a:spLocks noChangeArrowheads="1"/>
            </p:cNvSpPr>
            <p:nvPr/>
          </p:nvSpPr>
          <p:spPr bwMode="auto">
            <a:xfrm>
              <a:off x="5580062" y="2099121"/>
              <a:ext cx="2808287" cy="518467"/>
            </a:xfrm>
            <a:prstGeom prst="rect">
              <a:avLst/>
            </a:prstGeom>
            <a:noFill/>
            <a:ln w="12700" cap="sq">
              <a:no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algn="ctr" eaLnBrk="1" hangingPunct="1">
                <a:spcBef>
                  <a:spcPct val="50000"/>
                </a:spcBef>
              </a:pPr>
              <a:r>
                <a:rPr lang="en-GB" sz="1500" dirty="0">
                  <a:latin typeface="Tahoma" pitchFamily="34" charset="0"/>
                </a:rPr>
                <a:t>FCE 3</a:t>
              </a:r>
              <a:br>
                <a:rPr lang="en-GB" sz="1500" dirty="0">
                  <a:latin typeface="Tahoma" pitchFamily="34" charset="0"/>
                </a:rPr>
              </a:br>
              <a:r>
                <a:rPr lang="en-GB" sz="1050" dirty="0">
                  <a:latin typeface="Tahoma" pitchFamily="34" charset="0"/>
                </a:rPr>
                <a:t>e.g. Speciality rehab</a:t>
              </a:r>
              <a:endParaRPr lang="en-US" sz="1050" dirty="0">
                <a:latin typeface="Tahoma" pitchFamily="34" charset="0"/>
              </a:endParaRPr>
            </a:p>
          </p:txBody>
        </p:sp>
        <p:sp>
          <p:nvSpPr>
            <p:cNvPr id="19" name="Text Box 12"/>
            <p:cNvSpPr txBox="1">
              <a:spLocks noChangeArrowheads="1"/>
            </p:cNvSpPr>
            <p:nvPr/>
          </p:nvSpPr>
          <p:spPr bwMode="auto">
            <a:xfrm>
              <a:off x="714347" y="2898211"/>
              <a:ext cx="1873249" cy="592534"/>
            </a:xfrm>
            <a:prstGeom prst="rect">
              <a:avLst/>
            </a:prstGeom>
            <a:noFill/>
            <a:ln w="12700" cap="sq">
              <a:no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GB" sz="1500" dirty="0">
                  <a:latin typeface="Tahoma" pitchFamily="34" charset="0"/>
                </a:rPr>
                <a:t>Patient </a:t>
              </a:r>
              <a:br>
                <a:rPr lang="en-GB" sz="1500" dirty="0">
                  <a:latin typeface="Tahoma" pitchFamily="34" charset="0"/>
                </a:rPr>
              </a:br>
              <a:r>
                <a:rPr lang="en-GB" sz="1500" dirty="0">
                  <a:latin typeface="Tahoma" pitchFamily="34" charset="0"/>
                </a:rPr>
                <a:t>Admitted</a:t>
              </a:r>
              <a:endParaRPr lang="en-US" sz="1500" dirty="0">
                <a:latin typeface="Tahoma" pitchFamily="34" charset="0"/>
              </a:endParaRPr>
            </a:p>
          </p:txBody>
        </p:sp>
        <p:sp>
          <p:nvSpPr>
            <p:cNvPr id="20" name="Text Box 13"/>
            <p:cNvSpPr txBox="1">
              <a:spLocks noChangeArrowheads="1"/>
            </p:cNvSpPr>
            <p:nvPr/>
          </p:nvSpPr>
          <p:spPr bwMode="auto">
            <a:xfrm>
              <a:off x="6429388" y="2826771"/>
              <a:ext cx="1873249" cy="592534"/>
            </a:xfrm>
            <a:prstGeom prst="rect">
              <a:avLst/>
            </a:prstGeom>
            <a:noFill/>
            <a:ln w="12700" cap="sq">
              <a:no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algn="r" eaLnBrk="1" hangingPunct="1">
                <a:spcBef>
                  <a:spcPct val="50000"/>
                </a:spcBef>
              </a:pPr>
              <a:r>
                <a:rPr lang="en-GB" sz="1500" dirty="0">
                  <a:latin typeface="Tahoma" pitchFamily="34" charset="0"/>
                </a:rPr>
                <a:t>Patient Discharged</a:t>
              </a:r>
              <a:endParaRPr lang="en-US" sz="1500" dirty="0">
                <a:latin typeface="Tahoma" pitchFamily="34" charset="0"/>
              </a:endParaRPr>
            </a:p>
          </p:txBody>
        </p:sp>
        <p:sp>
          <p:nvSpPr>
            <p:cNvPr id="21" name="Line 15"/>
            <p:cNvSpPr>
              <a:spLocks noChangeShapeType="1"/>
            </p:cNvSpPr>
            <p:nvPr/>
          </p:nvSpPr>
          <p:spPr bwMode="auto">
            <a:xfrm flipV="1">
              <a:off x="611188" y="2972821"/>
              <a:ext cx="0" cy="360362"/>
            </a:xfrm>
            <a:prstGeom prst="line">
              <a:avLst/>
            </a:prstGeom>
            <a:noFill/>
            <a:ln w="25400" cap="sq">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wrap="none"/>
            <a:lstStyle/>
            <a:p>
              <a:endParaRPr lang="en-GB" sz="1350" dirty="0"/>
            </a:p>
          </p:txBody>
        </p:sp>
        <p:sp>
          <p:nvSpPr>
            <p:cNvPr id="22" name="Line 16"/>
            <p:cNvSpPr>
              <a:spLocks noChangeShapeType="1"/>
            </p:cNvSpPr>
            <p:nvPr/>
          </p:nvSpPr>
          <p:spPr bwMode="auto">
            <a:xfrm flipV="1">
              <a:off x="8388350" y="2972821"/>
              <a:ext cx="0" cy="360362"/>
            </a:xfrm>
            <a:prstGeom prst="line">
              <a:avLst/>
            </a:prstGeom>
            <a:noFill/>
            <a:ln w="25400" cap="sq">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wrap="none"/>
            <a:lstStyle/>
            <a:p>
              <a:endParaRPr lang="en-GB" sz="1350" dirty="0"/>
            </a:p>
          </p:txBody>
        </p:sp>
        <p:sp>
          <p:nvSpPr>
            <p:cNvPr id="23" name="AutoShape 17"/>
            <p:cNvSpPr>
              <a:spLocks/>
            </p:cNvSpPr>
            <p:nvPr/>
          </p:nvSpPr>
          <p:spPr bwMode="auto">
            <a:xfrm rot="5400000">
              <a:off x="4248150" y="-1842066"/>
              <a:ext cx="503238" cy="7777162"/>
            </a:xfrm>
            <a:prstGeom prst="leftBrace">
              <a:avLst>
                <a:gd name="adj1" fmla="val 128070"/>
                <a:gd name="adj2" fmla="val 50000"/>
              </a:avLst>
            </a:prstGeom>
            <a:ln>
              <a:solidFill>
                <a:schemeClr val="tx1"/>
              </a:solidFill>
              <a:headEnd type="none" w="sm" len="sm"/>
              <a:tailEnd type="none" w="sm" len="sm"/>
            </a:ln>
            <a:extLst/>
          </p:spPr>
          <p:style>
            <a:lnRef idx="2">
              <a:schemeClr val="accent4"/>
            </a:lnRef>
            <a:fillRef idx="0">
              <a:schemeClr val="accent4"/>
            </a:fillRef>
            <a:effectRef idx="1">
              <a:schemeClr val="accent4"/>
            </a:effectRef>
            <a:fontRef idx="minor">
              <a:schemeClr val="tx1"/>
            </a:fontRef>
          </p:style>
          <p:txBody>
            <a:bodyPr wrap="none" anchor="ctr"/>
            <a:lstStyle/>
            <a:p>
              <a:endParaRPr lang="en-US" sz="1350" dirty="0"/>
            </a:p>
          </p:txBody>
        </p:sp>
        <p:sp>
          <p:nvSpPr>
            <p:cNvPr id="24" name="Text Box 18"/>
            <p:cNvSpPr txBox="1">
              <a:spLocks noChangeArrowheads="1"/>
            </p:cNvSpPr>
            <p:nvPr/>
          </p:nvSpPr>
          <p:spPr bwMode="auto">
            <a:xfrm>
              <a:off x="3779837" y="1428736"/>
              <a:ext cx="1441450" cy="345644"/>
            </a:xfrm>
            <a:prstGeom prst="rect">
              <a:avLst/>
            </a:prstGeom>
            <a:noFill/>
            <a:ln w="12700" cap="sq">
              <a:no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algn="ctr" eaLnBrk="1" hangingPunct="1">
                <a:spcBef>
                  <a:spcPct val="50000"/>
                </a:spcBef>
              </a:pPr>
              <a:r>
                <a:rPr lang="en-GB" sz="1500" b="1" dirty="0">
                  <a:latin typeface="Tahoma" pitchFamily="34" charset="0"/>
                </a:rPr>
                <a:t>Spell</a:t>
              </a:r>
              <a:endParaRPr lang="en-US" sz="1500" b="1" dirty="0">
                <a:latin typeface="Tahoma" pitchFamily="34" charset="0"/>
              </a:endParaRPr>
            </a:p>
          </p:txBody>
        </p:sp>
        <p:sp>
          <p:nvSpPr>
            <p:cNvPr id="25" name="Rectangle 24"/>
            <p:cNvSpPr/>
            <p:nvPr/>
          </p:nvSpPr>
          <p:spPr>
            <a:xfrm>
              <a:off x="428596" y="1428736"/>
              <a:ext cx="8286808" cy="2357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solidFill>
                  <a:schemeClr val="tx1"/>
                </a:solidFill>
              </a:endParaRPr>
            </a:p>
          </p:txBody>
        </p:sp>
        <p:sp>
          <p:nvSpPr>
            <p:cNvPr id="26" name="TextBox 26"/>
            <p:cNvSpPr txBox="1">
              <a:spLocks noChangeArrowheads="1"/>
            </p:cNvSpPr>
            <p:nvPr/>
          </p:nvSpPr>
          <p:spPr bwMode="auto">
            <a:xfrm>
              <a:off x="428596" y="1428736"/>
              <a:ext cx="1412555" cy="29626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en-GB" sz="1200" b="1" dirty="0"/>
                <a:t>Provider Trust</a:t>
              </a:r>
            </a:p>
          </p:txBody>
        </p:sp>
      </p:grpSp>
    </p:spTree>
    <p:extLst>
      <p:ext uri="{BB962C8B-B14F-4D97-AF65-F5344CB8AC3E}">
        <p14:creationId xmlns:p14="http://schemas.microsoft.com/office/powerpoint/2010/main" val="1640939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PBR Summary</a:t>
            </a:r>
          </a:p>
        </p:txBody>
      </p:sp>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8" name="Diagram 7"/>
          <p:cNvGraphicFramePr/>
          <p:nvPr>
            <p:extLst>
              <p:ext uri="{D42A27DB-BD31-4B8C-83A1-F6EECF244321}">
                <p14:modId xmlns:p14="http://schemas.microsoft.com/office/powerpoint/2010/main" val="1821986541"/>
              </p:ext>
            </p:extLst>
          </p:nvPr>
        </p:nvGraphicFramePr>
        <p:xfrm>
          <a:off x="221105" y="1458507"/>
          <a:ext cx="8409482" cy="4891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9596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30 Day Readmission</a:t>
            </a:r>
          </a:p>
        </p:txBody>
      </p:sp>
      <p:sp>
        <p:nvSpPr>
          <p:cNvPr id="7" name="Content Placeholder 6"/>
          <p:cNvSpPr>
            <a:spLocks noGrp="1"/>
          </p:cNvSpPr>
          <p:nvPr>
            <p:ph idx="1"/>
          </p:nvPr>
        </p:nvSpPr>
        <p:spPr>
          <a:xfrm>
            <a:off x="457200" y="1600200"/>
            <a:ext cx="7997252" cy="4525963"/>
          </a:xfrm>
        </p:spPr>
        <p:txBody>
          <a:bodyPr>
            <a:normAutofit/>
          </a:bodyPr>
          <a:lstStyle/>
          <a:p>
            <a:r>
              <a:rPr lang="en-GB" sz="2800" dirty="0">
                <a:solidFill>
                  <a:prstClr val="black">
                    <a:lumMod val="50000"/>
                    <a:lumOff val="50000"/>
                  </a:prstClr>
                </a:solidFill>
              </a:rPr>
              <a:t>Investing Savings</a:t>
            </a:r>
          </a:p>
          <a:p>
            <a:pPr lvl="1"/>
            <a:r>
              <a:rPr lang="en-GB" sz="2400" dirty="0">
                <a:solidFill>
                  <a:prstClr val="black">
                    <a:lumMod val="50000"/>
                    <a:lumOff val="50000"/>
                  </a:prstClr>
                </a:solidFill>
              </a:rPr>
              <a:t>Commissioners must reinvest money they retain from not paying for emergency readmissions in post discharge services that support rehabilitation and re-</a:t>
            </a:r>
            <a:r>
              <a:rPr lang="en-GB" sz="2400" dirty="0" err="1">
                <a:solidFill>
                  <a:prstClr val="black">
                    <a:lumMod val="50000"/>
                    <a:lumOff val="50000"/>
                  </a:prstClr>
                </a:solidFill>
              </a:rPr>
              <a:t>ablement</a:t>
            </a:r>
            <a:endParaRPr lang="en-GB" sz="2400" dirty="0">
              <a:solidFill>
                <a:prstClr val="black">
                  <a:lumMod val="50000"/>
                  <a:lumOff val="50000"/>
                </a:prstClr>
              </a:solidFill>
            </a:endParaRPr>
          </a:p>
          <a:p>
            <a:pPr lvl="1"/>
            <a:r>
              <a:rPr lang="en-GB" sz="2400" dirty="0">
                <a:solidFill>
                  <a:prstClr val="black">
                    <a:lumMod val="50000"/>
                    <a:lumOff val="50000"/>
                  </a:prstClr>
                </a:solidFill>
              </a:rPr>
              <a:t>A readmission threshold is agreed between provider &amp; commissioner</a:t>
            </a:r>
          </a:p>
          <a:p>
            <a:pPr lvl="1"/>
            <a:r>
              <a:rPr lang="en-GB" sz="2400" dirty="0">
                <a:solidFill>
                  <a:prstClr val="black">
                    <a:lumMod val="50000"/>
                    <a:lumOff val="50000"/>
                  </a:prstClr>
                </a:solidFill>
              </a:rPr>
              <a:t>Some readmissions are, in effect, ‘planned for’ and therefore should not be considered avoidable unplanned readmissions</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2571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 </a:t>
            </a:r>
            <a:r>
              <a:rPr lang="en-GB" sz="3000" dirty="0" smtClean="0">
                <a:solidFill>
                  <a:schemeClr val="bg1"/>
                </a:solidFill>
              </a:rPr>
              <a:t>HES data caveats </a:t>
            </a:r>
            <a:endParaRPr lang="en-GB" sz="3000" dirty="0">
              <a:solidFill>
                <a:schemeClr val="bg1"/>
              </a:solidFill>
            </a:endParaRPr>
          </a:p>
        </p:txBody>
      </p:sp>
      <p:sp>
        <p:nvSpPr>
          <p:cNvPr id="7" name="Content Placeholder 6"/>
          <p:cNvSpPr>
            <a:spLocks noGrp="1"/>
          </p:cNvSpPr>
          <p:nvPr>
            <p:ph idx="1"/>
          </p:nvPr>
        </p:nvSpPr>
        <p:spPr>
          <a:xfrm>
            <a:off x="457200" y="1600200"/>
            <a:ext cx="7997252" cy="4525963"/>
          </a:xfrm>
        </p:spPr>
        <p:txBody>
          <a:bodyPr>
            <a:normAutofit lnSpcReduction="10000"/>
          </a:bodyPr>
          <a:lstStyle/>
          <a:p>
            <a:r>
              <a:rPr lang="en-GB" sz="2800" dirty="0">
                <a:solidFill>
                  <a:prstClr val="black">
                    <a:lumMod val="50000"/>
                    <a:lumOff val="50000"/>
                  </a:prstClr>
                </a:solidFill>
              </a:rPr>
              <a:t>HES data cannot be used to directly measure healthcare-acquired harm; there is no distinction between conditions acquired outside healthcare and those acquired after admission, and research indicates levels of recorded events that could be assumed to be usually healthcare related (e.g. pressure ulcers, surgical misadventure) are implausibly low. For many aspects of healthcare, interpretation of HES data is complicated by variations in coding practice between organisations and over time.</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9658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Aims of SSNAP clinical audit </a:t>
            </a:r>
          </a:p>
        </p:txBody>
      </p:sp>
      <p:sp>
        <p:nvSpPr>
          <p:cNvPr id="7" name="Content Placeholder 6"/>
          <p:cNvSpPr>
            <a:spLocks noGrp="1"/>
          </p:cNvSpPr>
          <p:nvPr>
            <p:ph idx="1"/>
          </p:nvPr>
        </p:nvSpPr>
        <p:spPr/>
        <p:txBody>
          <a:bodyPr>
            <a:normAutofit fontScale="77500" lnSpcReduction="20000"/>
          </a:bodyPr>
          <a:lstStyle/>
          <a:p>
            <a:pPr marL="0" indent="0">
              <a:buNone/>
            </a:pPr>
            <a:r>
              <a:rPr lang="en-US" dirty="0" smtClean="0"/>
              <a:t>The </a:t>
            </a:r>
            <a:r>
              <a:rPr lang="en-US" dirty="0"/>
              <a:t>SSNAP clinical </a:t>
            </a:r>
            <a:r>
              <a:rPr lang="en-US" dirty="0" smtClean="0"/>
              <a:t>audit collects a minimum </a:t>
            </a:r>
            <a:r>
              <a:rPr lang="en-US" dirty="0"/>
              <a:t>dataset for every stroke patient, including acute </a:t>
            </a:r>
            <a:r>
              <a:rPr lang="en-US" dirty="0" smtClean="0"/>
              <a:t>care</a:t>
            </a:r>
            <a:r>
              <a:rPr lang="en-US" dirty="0"/>
              <a:t>, rehabilitation, 6-month follow-up, and outcome measures in England, Wales and Northern </a:t>
            </a:r>
            <a:r>
              <a:rPr lang="en-US" dirty="0" smtClean="0"/>
              <a:t>Ireland</a:t>
            </a:r>
          </a:p>
          <a:p>
            <a:pPr marL="0" indent="0">
              <a:buNone/>
            </a:pPr>
            <a:r>
              <a:rPr lang="en-US" dirty="0" smtClean="0"/>
              <a:t>The aims of the audit are: </a:t>
            </a:r>
          </a:p>
          <a:p>
            <a:r>
              <a:rPr lang="en-US" dirty="0" smtClean="0"/>
              <a:t>to </a:t>
            </a:r>
            <a:r>
              <a:rPr lang="en-US" dirty="0"/>
              <a:t>benchmark services regionally and nationally </a:t>
            </a:r>
          </a:p>
          <a:p>
            <a:r>
              <a:rPr lang="en-US" dirty="0"/>
              <a:t>to monitor progress against a background of </a:t>
            </a:r>
            <a:r>
              <a:rPr lang="en-US" dirty="0" err="1"/>
              <a:t>organisational</a:t>
            </a:r>
            <a:r>
              <a:rPr lang="en-US" dirty="0"/>
              <a:t> change to stroke services and </a:t>
            </a:r>
          </a:p>
          <a:p>
            <a:r>
              <a:rPr lang="en-US" dirty="0"/>
              <a:t>more generally in the NHS </a:t>
            </a:r>
          </a:p>
          <a:p>
            <a:r>
              <a:rPr lang="en-US" dirty="0"/>
              <a:t>to support clinicians in identifying where improvements are needed, planning for and lobbying for change, and celebrating success </a:t>
            </a:r>
          </a:p>
          <a:p>
            <a:r>
              <a:rPr lang="en-US" dirty="0"/>
              <a:t>to empower patients to ask searching </a:t>
            </a:r>
            <a:r>
              <a:rPr lang="en-US" dirty="0" smtClean="0"/>
              <a:t>questions</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9788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261533"/>
            <a:ext cx="9144000" cy="5088467"/>
          </a:xfrm>
          <a:prstGeom prst="rect">
            <a:avLst/>
          </a:prstGeom>
          <a:solidFill>
            <a:srgbClr val="F795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505884" y="1845732"/>
            <a:ext cx="8130116" cy="3742267"/>
          </a:xfrm>
          <a:prstGeom prst="rect">
            <a:avLst/>
          </a:prstGeom>
          <a:noFill/>
        </p:spPr>
        <p:txBody>
          <a:bodyPr wrap="square" lIns="0" tIns="0" rIns="0" bIns="0" rtlCol="0">
            <a:noAutofit/>
          </a:bodyPr>
          <a:lstStyle/>
          <a:p>
            <a:r>
              <a:rPr lang="en-US" sz="6000" cap="all" baseline="30000" dirty="0" smtClean="0">
                <a:solidFill>
                  <a:schemeClr val="bg1"/>
                </a:solidFill>
                <a:latin typeface="Corbel"/>
                <a:cs typeface="Corbel"/>
              </a:rPr>
              <a:t>Quality outcomes framework</a:t>
            </a:r>
          </a:p>
          <a:p>
            <a:endParaRPr lang="en-US" sz="3200" dirty="0">
              <a:latin typeface="Corbel"/>
              <a:cs typeface="Corbel"/>
            </a:endParaRPr>
          </a:p>
        </p:txBody>
      </p:sp>
      <p:sp>
        <p:nvSpPr>
          <p:cNvPr id="8" name="TextBox 7"/>
          <p:cNvSpPr txBox="1"/>
          <p:nvPr/>
        </p:nvSpPr>
        <p:spPr>
          <a:xfrm>
            <a:off x="2565400" y="3242733"/>
            <a:ext cx="184666" cy="369332"/>
          </a:xfrm>
          <a:prstGeom prst="rect">
            <a:avLst/>
          </a:prstGeom>
          <a:noFill/>
        </p:spPr>
        <p:txBody>
          <a:bodyPr wrap="none" rtlCol="0">
            <a:spAutoFit/>
          </a:bodyPr>
          <a:lstStyle/>
          <a:p>
            <a:endParaRPr lang="en-US"/>
          </a:p>
        </p:txBody>
      </p:sp>
      <p:sp>
        <p:nvSpPr>
          <p:cNvPr id="13" name="TextBox 12"/>
          <p:cNvSpPr txBox="1"/>
          <p:nvPr/>
        </p:nvSpPr>
        <p:spPr>
          <a:xfrm>
            <a:off x="7065981" y="477410"/>
            <a:ext cx="1730163" cy="369332"/>
          </a:xfrm>
          <a:prstGeom prst="rect">
            <a:avLst/>
          </a:prstGeom>
          <a:noFill/>
        </p:spPr>
        <p:txBody>
          <a:bodyPr wrap="square" rtlCol="0">
            <a:spAutoFit/>
          </a:bodyPr>
          <a:lstStyle/>
          <a:p>
            <a:endParaRPr lang="en-US" dirty="0"/>
          </a:p>
        </p:txBody>
      </p:sp>
      <p:pic>
        <p:nvPicPr>
          <p:cNvPr id="11" name="Picture 10" descr="Powerpoint Master Logo.eps"/>
          <p:cNvPicPr>
            <a:picLocks noChangeAspect="1"/>
          </p:cNvPicPr>
          <p:nvPr/>
        </p:nvPicPr>
        <p:blipFill>
          <a:blip r:embed="rId2"/>
          <a:stretch>
            <a:fillRect/>
          </a:stretch>
        </p:blipFill>
        <p:spPr>
          <a:xfrm>
            <a:off x="7475344" y="105833"/>
            <a:ext cx="1320800" cy="1155700"/>
          </a:xfrm>
          <a:prstGeom prst="rect">
            <a:avLst/>
          </a:prstGeom>
        </p:spPr>
      </p:pic>
      <p:sp>
        <p:nvSpPr>
          <p:cNvPr id="15" name="Rectangle 14"/>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1511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smtClean="0">
                <a:solidFill>
                  <a:schemeClr val="bg1"/>
                </a:solidFill>
              </a:rPr>
              <a:t>What is QOF</a:t>
            </a:r>
            <a:endParaRPr lang="en-GB" sz="3000" dirty="0">
              <a:solidFill>
                <a:schemeClr val="bg1"/>
              </a:solidFill>
            </a:endParaRPr>
          </a:p>
        </p:txBody>
      </p:sp>
      <p:sp>
        <p:nvSpPr>
          <p:cNvPr id="7" name="Content Placeholder 6"/>
          <p:cNvSpPr>
            <a:spLocks noGrp="1"/>
          </p:cNvSpPr>
          <p:nvPr>
            <p:ph idx="1"/>
          </p:nvPr>
        </p:nvSpPr>
        <p:spPr/>
        <p:txBody>
          <a:bodyPr>
            <a:normAutofit fontScale="92500" lnSpcReduction="10000"/>
          </a:bodyPr>
          <a:lstStyle/>
          <a:p>
            <a:r>
              <a:rPr lang="en-GB" dirty="0">
                <a:solidFill>
                  <a:schemeClr val="tx1">
                    <a:lumMod val="50000"/>
                    <a:lumOff val="50000"/>
                  </a:schemeClr>
                </a:solidFill>
              </a:rPr>
              <a:t>The national Quality and Outcomes Framework (QOF) was introduced as part of the new General Medical Services (GMS) contract on 1 April 2004. </a:t>
            </a:r>
          </a:p>
          <a:p>
            <a:r>
              <a:rPr lang="en-GB" dirty="0">
                <a:solidFill>
                  <a:schemeClr val="tx1">
                    <a:lumMod val="50000"/>
                    <a:lumOff val="50000"/>
                  </a:schemeClr>
                </a:solidFill>
              </a:rPr>
              <a:t>The QOF rewards practices for the provision of 'quality care' and helps to fund further improvements in the delivery of clinical care. </a:t>
            </a:r>
          </a:p>
          <a:p>
            <a:r>
              <a:rPr lang="en-GB" dirty="0">
                <a:solidFill>
                  <a:schemeClr val="tx1">
                    <a:lumMod val="50000"/>
                    <a:lumOff val="50000"/>
                  </a:schemeClr>
                </a:solidFill>
              </a:rPr>
              <a:t>Participation by practices in the QOF is voluntary, though participation rates are very high, with most Personal Medical Services (PMS) practices also taking part. </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9861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Where does the data come from / what is CQRS? </a:t>
            </a:r>
          </a:p>
        </p:txBody>
      </p:sp>
      <p:sp>
        <p:nvSpPr>
          <p:cNvPr id="7" name="Content Placeholder 6"/>
          <p:cNvSpPr>
            <a:spLocks noGrp="1"/>
          </p:cNvSpPr>
          <p:nvPr>
            <p:ph idx="1"/>
          </p:nvPr>
        </p:nvSpPr>
        <p:spPr/>
        <p:txBody>
          <a:bodyPr>
            <a:normAutofit fontScale="92500" lnSpcReduction="20000"/>
          </a:bodyPr>
          <a:lstStyle/>
          <a:p>
            <a:r>
              <a:rPr lang="en-GB" dirty="0" smtClean="0">
                <a:solidFill>
                  <a:schemeClr val="tx1">
                    <a:lumMod val="50000"/>
                    <a:lumOff val="50000"/>
                  </a:schemeClr>
                </a:solidFill>
              </a:rPr>
              <a:t>Previously</a:t>
            </a:r>
            <a:r>
              <a:rPr lang="en-GB" dirty="0">
                <a:solidFill>
                  <a:schemeClr val="tx1">
                    <a:lumMod val="50000"/>
                    <a:lumOff val="50000"/>
                  </a:schemeClr>
                </a:solidFill>
              </a:rPr>
              <a:t>, the Quality Management and Analysis System (QMAS) was used for the extraction of QOF data. In July 2013, QMAS was replaced by the Calculating Quality Reporting Service (CQRS), together with the General Practice Extraction Service (GPES). </a:t>
            </a:r>
          </a:p>
          <a:p>
            <a:r>
              <a:rPr lang="en-GB" dirty="0">
                <a:solidFill>
                  <a:schemeClr val="tx1">
                    <a:lumMod val="50000"/>
                    <a:lumOff val="50000"/>
                  </a:schemeClr>
                </a:solidFill>
              </a:rPr>
              <a:t>Information in QOF 2013/14 was derived from the CQRS together with the GPES, national systems developed by the HSCIC. CQRS uses data from general practices to calculate their QOF achievement. </a:t>
            </a: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551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What is in QOF? What are 'domains'? </a:t>
            </a:r>
          </a:p>
        </p:txBody>
      </p:sp>
      <p:sp>
        <p:nvSpPr>
          <p:cNvPr id="7" name="Content Placeholder 6"/>
          <p:cNvSpPr>
            <a:spLocks noGrp="1"/>
          </p:cNvSpPr>
          <p:nvPr>
            <p:ph idx="1"/>
          </p:nvPr>
        </p:nvSpPr>
        <p:spPr/>
        <p:txBody>
          <a:bodyPr>
            <a:normAutofit fontScale="70000" lnSpcReduction="20000"/>
          </a:bodyPr>
          <a:lstStyle/>
          <a:p>
            <a:r>
              <a:rPr lang="en-GB" dirty="0" smtClean="0">
                <a:solidFill>
                  <a:schemeClr val="tx1">
                    <a:lumMod val="50000"/>
                    <a:lumOff val="50000"/>
                  </a:schemeClr>
                </a:solidFill>
              </a:rPr>
              <a:t>The </a:t>
            </a:r>
            <a:r>
              <a:rPr lang="en-GB" dirty="0">
                <a:solidFill>
                  <a:schemeClr val="tx1">
                    <a:lumMod val="50000"/>
                    <a:lumOff val="50000"/>
                  </a:schemeClr>
                </a:solidFill>
              </a:rPr>
              <a:t>QOF has five main components, known as domains. Each domain consists of a set of measures of achievement, known as indicators, against which practices score points according to their level of achievement. </a:t>
            </a:r>
          </a:p>
          <a:p>
            <a:r>
              <a:rPr lang="en-GB" dirty="0">
                <a:solidFill>
                  <a:schemeClr val="tx1">
                    <a:lumMod val="50000"/>
                    <a:lumOff val="50000"/>
                  </a:schemeClr>
                </a:solidFill>
              </a:rPr>
              <a:t>The five domains are: </a:t>
            </a:r>
          </a:p>
          <a:p>
            <a:pPr lvl="1"/>
            <a:r>
              <a:rPr lang="en-GB" dirty="0" smtClean="0">
                <a:solidFill>
                  <a:schemeClr val="tx1">
                    <a:lumMod val="50000"/>
                    <a:lumOff val="50000"/>
                  </a:schemeClr>
                </a:solidFill>
              </a:rPr>
              <a:t>Clinical</a:t>
            </a:r>
          </a:p>
          <a:p>
            <a:pPr lvl="2"/>
            <a:r>
              <a:rPr lang="en-GB" dirty="0" smtClean="0">
                <a:solidFill>
                  <a:schemeClr val="tx1">
                    <a:lumMod val="50000"/>
                    <a:lumOff val="50000"/>
                  </a:schemeClr>
                </a:solidFill>
              </a:rPr>
              <a:t>93 indicators and 610 points</a:t>
            </a:r>
            <a:endParaRPr lang="en-GB" dirty="0">
              <a:solidFill>
                <a:schemeClr val="tx1">
                  <a:lumMod val="50000"/>
                  <a:lumOff val="50000"/>
                </a:schemeClr>
              </a:solidFill>
            </a:endParaRPr>
          </a:p>
          <a:p>
            <a:pPr lvl="1"/>
            <a:r>
              <a:rPr lang="en-GB" dirty="0" smtClean="0">
                <a:solidFill>
                  <a:schemeClr val="tx1">
                    <a:lumMod val="50000"/>
                    <a:lumOff val="50000"/>
                  </a:schemeClr>
                </a:solidFill>
              </a:rPr>
              <a:t>Public Health</a:t>
            </a:r>
          </a:p>
          <a:p>
            <a:pPr lvl="2"/>
            <a:r>
              <a:rPr lang="en-GB" dirty="0" smtClean="0">
                <a:solidFill>
                  <a:schemeClr val="tx1">
                    <a:lumMod val="50000"/>
                    <a:lumOff val="50000"/>
                  </a:schemeClr>
                </a:solidFill>
              </a:rPr>
              <a:t>9 indicators </a:t>
            </a:r>
            <a:r>
              <a:rPr lang="en-GB" dirty="0">
                <a:solidFill>
                  <a:schemeClr val="tx1">
                    <a:lumMod val="50000"/>
                    <a:lumOff val="50000"/>
                  </a:schemeClr>
                </a:solidFill>
              </a:rPr>
              <a:t>and </a:t>
            </a:r>
            <a:r>
              <a:rPr lang="en-GB" dirty="0" smtClean="0">
                <a:solidFill>
                  <a:schemeClr val="tx1">
                    <a:lumMod val="50000"/>
                    <a:lumOff val="50000"/>
                  </a:schemeClr>
                </a:solidFill>
              </a:rPr>
              <a:t>113 </a:t>
            </a:r>
            <a:r>
              <a:rPr lang="en-GB" dirty="0">
                <a:solidFill>
                  <a:schemeClr val="tx1">
                    <a:lumMod val="50000"/>
                    <a:lumOff val="50000"/>
                  </a:schemeClr>
                </a:solidFill>
              </a:rPr>
              <a:t>points</a:t>
            </a:r>
          </a:p>
          <a:p>
            <a:pPr lvl="1"/>
            <a:r>
              <a:rPr lang="en-GB" dirty="0" smtClean="0">
                <a:solidFill>
                  <a:schemeClr val="tx1">
                    <a:lumMod val="50000"/>
                    <a:lumOff val="50000"/>
                  </a:schemeClr>
                </a:solidFill>
              </a:rPr>
              <a:t>Public </a:t>
            </a:r>
            <a:r>
              <a:rPr lang="en-GB" dirty="0">
                <a:solidFill>
                  <a:schemeClr val="tx1">
                    <a:lumMod val="50000"/>
                    <a:lumOff val="50000"/>
                  </a:schemeClr>
                </a:solidFill>
              </a:rPr>
              <a:t>Health – Additional </a:t>
            </a:r>
            <a:r>
              <a:rPr lang="en-GB" dirty="0" smtClean="0">
                <a:solidFill>
                  <a:schemeClr val="tx1">
                    <a:lumMod val="50000"/>
                    <a:lumOff val="50000"/>
                  </a:schemeClr>
                </a:solidFill>
              </a:rPr>
              <a:t>Services</a:t>
            </a:r>
          </a:p>
          <a:p>
            <a:pPr lvl="2"/>
            <a:r>
              <a:rPr lang="en-GB" dirty="0" smtClean="0">
                <a:solidFill>
                  <a:schemeClr val="tx1">
                    <a:lumMod val="50000"/>
                    <a:lumOff val="50000"/>
                  </a:schemeClr>
                </a:solidFill>
              </a:rPr>
              <a:t>9 </a:t>
            </a:r>
            <a:r>
              <a:rPr lang="en-GB" dirty="0">
                <a:solidFill>
                  <a:schemeClr val="tx1">
                    <a:lumMod val="50000"/>
                    <a:lumOff val="50000"/>
                  </a:schemeClr>
                </a:solidFill>
              </a:rPr>
              <a:t>indicators and </a:t>
            </a:r>
            <a:r>
              <a:rPr lang="en-GB" dirty="0" smtClean="0">
                <a:solidFill>
                  <a:schemeClr val="tx1">
                    <a:lumMod val="50000"/>
                    <a:lumOff val="50000"/>
                  </a:schemeClr>
                </a:solidFill>
              </a:rPr>
              <a:t>44 </a:t>
            </a:r>
            <a:r>
              <a:rPr lang="en-GB" dirty="0">
                <a:solidFill>
                  <a:schemeClr val="tx1">
                    <a:lumMod val="50000"/>
                    <a:lumOff val="50000"/>
                  </a:schemeClr>
                </a:solidFill>
              </a:rPr>
              <a:t>points</a:t>
            </a:r>
          </a:p>
          <a:p>
            <a:pPr lvl="1"/>
            <a:r>
              <a:rPr lang="en-GB" dirty="0" smtClean="0">
                <a:solidFill>
                  <a:schemeClr val="tx1">
                    <a:lumMod val="50000"/>
                    <a:lumOff val="50000"/>
                  </a:schemeClr>
                </a:solidFill>
              </a:rPr>
              <a:t>Quality </a:t>
            </a:r>
            <a:r>
              <a:rPr lang="en-GB" dirty="0">
                <a:solidFill>
                  <a:schemeClr val="tx1">
                    <a:lumMod val="50000"/>
                    <a:lumOff val="50000"/>
                  </a:schemeClr>
                </a:solidFill>
              </a:rPr>
              <a:t>and </a:t>
            </a:r>
            <a:r>
              <a:rPr lang="en-GB" dirty="0" smtClean="0">
                <a:solidFill>
                  <a:schemeClr val="tx1">
                    <a:lumMod val="50000"/>
                    <a:lumOff val="50000"/>
                  </a:schemeClr>
                </a:solidFill>
              </a:rPr>
              <a:t>Productivity</a:t>
            </a:r>
          </a:p>
          <a:p>
            <a:pPr lvl="2"/>
            <a:r>
              <a:rPr lang="en-GB" dirty="0" smtClean="0">
                <a:solidFill>
                  <a:schemeClr val="tx1">
                    <a:lumMod val="50000"/>
                    <a:lumOff val="50000"/>
                  </a:schemeClr>
                </a:solidFill>
              </a:rPr>
              <a:t>9 </a:t>
            </a:r>
            <a:r>
              <a:rPr lang="en-GB" dirty="0">
                <a:solidFill>
                  <a:schemeClr val="tx1">
                    <a:lumMod val="50000"/>
                    <a:lumOff val="50000"/>
                  </a:schemeClr>
                </a:solidFill>
              </a:rPr>
              <a:t>indicators and </a:t>
            </a:r>
            <a:r>
              <a:rPr lang="en-GB" dirty="0" smtClean="0">
                <a:solidFill>
                  <a:schemeClr val="tx1">
                    <a:lumMod val="50000"/>
                    <a:lumOff val="50000"/>
                  </a:schemeClr>
                </a:solidFill>
              </a:rPr>
              <a:t>100 </a:t>
            </a:r>
            <a:r>
              <a:rPr lang="en-GB" dirty="0">
                <a:solidFill>
                  <a:schemeClr val="tx1">
                    <a:lumMod val="50000"/>
                    <a:lumOff val="50000"/>
                  </a:schemeClr>
                </a:solidFill>
              </a:rPr>
              <a:t>points</a:t>
            </a:r>
          </a:p>
          <a:p>
            <a:pPr lvl="1"/>
            <a:r>
              <a:rPr lang="en-GB" dirty="0" smtClean="0">
                <a:solidFill>
                  <a:schemeClr val="tx1">
                    <a:lumMod val="50000"/>
                    <a:lumOff val="50000"/>
                  </a:schemeClr>
                </a:solidFill>
              </a:rPr>
              <a:t>Patient Experience</a:t>
            </a:r>
          </a:p>
          <a:p>
            <a:pPr lvl="2"/>
            <a:r>
              <a:rPr lang="en-GB" dirty="0">
                <a:solidFill>
                  <a:schemeClr val="tx1">
                    <a:lumMod val="50000"/>
                    <a:lumOff val="50000"/>
                  </a:schemeClr>
                </a:solidFill>
              </a:rPr>
              <a:t>1</a:t>
            </a:r>
            <a:r>
              <a:rPr lang="en-GB" dirty="0" smtClean="0">
                <a:solidFill>
                  <a:schemeClr val="tx1">
                    <a:lumMod val="50000"/>
                    <a:lumOff val="50000"/>
                  </a:schemeClr>
                </a:solidFill>
              </a:rPr>
              <a:t> </a:t>
            </a:r>
            <a:r>
              <a:rPr lang="en-GB" dirty="0">
                <a:solidFill>
                  <a:schemeClr val="tx1">
                    <a:lumMod val="50000"/>
                    <a:lumOff val="50000"/>
                  </a:schemeClr>
                </a:solidFill>
              </a:rPr>
              <a:t>indicators and </a:t>
            </a:r>
            <a:r>
              <a:rPr lang="en-GB" dirty="0" smtClean="0">
                <a:solidFill>
                  <a:schemeClr val="tx1">
                    <a:lumMod val="50000"/>
                    <a:lumOff val="50000"/>
                  </a:schemeClr>
                </a:solidFill>
              </a:rPr>
              <a:t>33 points</a:t>
            </a:r>
            <a:endParaRPr lang="en-GB" dirty="0">
              <a:solidFill>
                <a:schemeClr val="tx1">
                  <a:lumMod val="50000"/>
                  <a:lumOff val="50000"/>
                </a:schemeClr>
              </a:solidFill>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023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How do CQRS / QOF data relate to GP practice payments? </a:t>
            </a:r>
          </a:p>
        </p:txBody>
      </p:sp>
      <p:sp>
        <p:nvSpPr>
          <p:cNvPr id="7" name="Content Placeholder 6"/>
          <p:cNvSpPr>
            <a:spLocks noGrp="1"/>
          </p:cNvSpPr>
          <p:nvPr>
            <p:ph idx="1"/>
          </p:nvPr>
        </p:nvSpPr>
        <p:spPr/>
        <p:txBody>
          <a:bodyPr>
            <a:normAutofit fontScale="92500" lnSpcReduction="20000"/>
          </a:bodyPr>
          <a:lstStyle/>
          <a:p>
            <a:r>
              <a:rPr lang="en-US" dirty="0" smtClean="0"/>
              <a:t>Through </a:t>
            </a:r>
            <a:r>
              <a:rPr lang="en-US" dirty="0"/>
              <a:t>the QOF, general practices are rewarded financially for aspects of the quality of care they provide. CQRS ensures consistency in the calculation of quality achievement and disease prevalence, and is linked to payment systems. </a:t>
            </a:r>
          </a:p>
          <a:p>
            <a:r>
              <a:rPr lang="en-US" dirty="0"/>
              <a:t>This means that payment rules underpinning the new GMS contract are implemented consistently across all systems and all practices in England. </a:t>
            </a:r>
          </a:p>
          <a:p>
            <a:r>
              <a:rPr lang="en-US" dirty="0"/>
              <a:t>For 2013/14 practices were paid, on average, £156.92 for each point they achieved. </a:t>
            </a:r>
            <a:endParaRPr lang="en-US" dirty="0" smtClean="0"/>
          </a:p>
          <a:p>
            <a:pPr marL="0" indent="0">
              <a:buNone/>
            </a:pPr>
            <a:r>
              <a:rPr lang="en-US" dirty="0" smtClean="0"/>
              <a:t> </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61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How do CQRS / QOF data relate to GP practice payments? </a:t>
            </a:r>
          </a:p>
        </p:txBody>
      </p:sp>
      <p:sp>
        <p:nvSpPr>
          <p:cNvPr id="7" name="Content Placeholder 6"/>
          <p:cNvSpPr>
            <a:spLocks noGrp="1"/>
          </p:cNvSpPr>
          <p:nvPr>
            <p:ph idx="1"/>
          </p:nvPr>
        </p:nvSpPr>
        <p:spPr/>
        <p:txBody>
          <a:bodyPr>
            <a:normAutofit fontScale="92500" lnSpcReduction="10000"/>
          </a:bodyPr>
          <a:lstStyle/>
          <a:p>
            <a:r>
              <a:rPr lang="en-US" dirty="0" smtClean="0"/>
              <a:t>Users </a:t>
            </a:r>
            <a:r>
              <a:rPr lang="en-US" dirty="0"/>
              <a:t>of data derived from CQRS should </a:t>
            </a:r>
            <a:r>
              <a:rPr lang="en-US" dirty="0" err="1"/>
              <a:t>recognise</a:t>
            </a:r>
            <a:r>
              <a:rPr lang="en-US" dirty="0"/>
              <a:t> that CQRS was established as a mechanism to support the calculation of practice QOF payments. </a:t>
            </a:r>
            <a:endParaRPr lang="en-US" dirty="0" smtClean="0"/>
          </a:p>
          <a:p>
            <a:r>
              <a:rPr lang="en-US" dirty="0" smtClean="0"/>
              <a:t>QOF </a:t>
            </a:r>
            <a:r>
              <a:rPr lang="en-US" dirty="0"/>
              <a:t>does not provide a comprehensive source of data on quality of care in general practice, but it is potentially a rich and valuable source of such information, providing the limitations of the data are acknowledged</a:t>
            </a:r>
            <a:r>
              <a:rPr lang="en-US" dirty="0" smtClean="0"/>
              <a:t>.</a:t>
            </a:r>
          </a:p>
          <a:p>
            <a:pPr marL="0" indent="0">
              <a:buNone/>
            </a:pPr>
            <a:r>
              <a:rPr lang="en-US" dirty="0" smtClean="0"/>
              <a:t> </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881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What is QOF exception reporting? </a:t>
            </a:r>
          </a:p>
        </p:txBody>
      </p:sp>
      <p:sp>
        <p:nvSpPr>
          <p:cNvPr id="7" name="Content Placeholder 6"/>
          <p:cNvSpPr>
            <a:spLocks noGrp="1"/>
          </p:cNvSpPr>
          <p:nvPr>
            <p:ph idx="1"/>
          </p:nvPr>
        </p:nvSpPr>
        <p:spPr/>
        <p:txBody>
          <a:bodyPr>
            <a:normAutofit fontScale="70000" lnSpcReduction="20000"/>
          </a:bodyPr>
          <a:lstStyle/>
          <a:p>
            <a:r>
              <a:rPr lang="en-US" dirty="0"/>
              <a:t>Patients on a specific clinical register can be excluded from individual QOF indicators if a patient is unsuitable for treatment, is newly registered with the practice, is newly diagnosed with a condition, or in the event of informed dissent. </a:t>
            </a:r>
          </a:p>
          <a:p>
            <a:r>
              <a:rPr lang="en-US" dirty="0"/>
              <a:t>‘Exception reporting’ refers to the potential removal of individual patients from calculations of practice achievement for specific clinical indicators. </a:t>
            </a:r>
          </a:p>
          <a:p>
            <a:r>
              <a:rPr lang="en-US" dirty="0"/>
              <a:t>Some exception reporting is applied automatically by the IT system, for example in respect of patients who are recently registered with a practice, or who are recently diagnosed with a condition. Other exception reporting is based on information entered into the clinical system by the GP. Practices may ‘exception-report’ (i.e. omit) specific patients from data collected to calculate QOF achievement scores within clinical areas. The GMS contract sets out valid exception reporting criteria. </a:t>
            </a:r>
            <a:r>
              <a:rPr lang="en-US" dirty="0" smtClean="0"/>
              <a:t> </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1460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What is QOF exception reporting? </a:t>
            </a:r>
          </a:p>
        </p:txBody>
      </p:sp>
      <p:sp>
        <p:nvSpPr>
          <p:cNvPr id="7" name="Content Placeholder 6"/>
          <p:cNvSpPr>
            <a:spLocks noGrp="1"/>
          </p:cNvSpPr>
          <p:nvPr>
            <p:ph idx="1"/>
          </p:nvPr>
        </p:nvSpPr>
        <p:spPr/>
        <p:txBody>
          <a:bodyPr>
            <a:normAutofit fontScale="70000" lnSpcReduction="20000"/>
          </a:bodyPr>
          <a:lstStyle/>
          <a:p>
            <a:r>
              <a:rPr lang="en-US" dirty="0"/>
              <a:t>Patients on a specific clinical register can be excluded from individual QOF indicators if a patient is unsuitable for treatment, is newly registered with the practice, is newly diagnosed with a condition, or in the event of informed dissent. </a:t>
            </a:r>
          </a:p>
          <a:p>
            <a:r>
              <a:rPr lang="en-US" dirty="0"/>
              <a:t>‘Exception reporting’ refers to the potential removal of individual patients from calculations of practice achievement for specific clinical indicators. </a:t>
            </a:r>
          </a:p>
          <a:p>
            <a:r>
              <a:rPr lang="en-US" dirty="0"/>
              <a:t>Some exception reporting is applied automatically by the IT system, for example in respect of patients who are recently registered with a practice, or who are recently diagnosed with a condition. Other exception reporting is based on information entered into the clinical system by the GP. Practices may ‘exception-report’ (i.e. omit) specific patients from data collected to calculate QOF achievement scores within clinical areas. </a:t>
            </a:r>
            <a:r>
              <a:rPr lang="en-US"/>
              <a:t>The GMS contract sets out valid exception reporting criteria. </a:t>
            </a:r>
            <a:r>
              <a:rPr lang="en-US" smtClean="0"/>
              <a:t> </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32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Organisation of the audit </a:t>
            </a:r>
          </a:p>
        </p:txBody>
      </p:sp>
      <p:sp>
        <p:nvSpPr>
          <p:cNvPr id="7" name="Content Placeholder 6"/>
          <p:cNvSpPr>
            <a:spLocks noGrp="1"/>
          </p:cNvSpPr>
          <p:nvPr>
            <p:ph idx="1"/>
          </p:nvPr>
        </p:nvSpPr>
        <p:spPr/>
        <p:txBody>
          <a:bodyPr>
            <a:normAutofit fontScale="77500" lnSpcReduction="20000"/>
          </a:bodyPr>
          <a:lstStyle/>
          <a:p>
            <a:pPr marL="0" indent="0">
              <a:buNone/>
            </a:pPr>
            <a:r>
              <a:rPr lang="en-US" dirty="0"/>
              <a:t>This audit is commissioned by the Healthcare Quality Improvement Partnership (HQIP) on behalf of NHS England as part of the National Clinical Audit and Patient Outcomes </a:t>
            </a:r>
            <a:r>
              <a:rPr lang="en-US" dirty="0" err="1"/>
              <a:t>Programme</a:t>
            </a:r>
            <a:r>
              <a:rPr lang="en-US" dirty="0"/>
              <a:t> (NCAPOP) and run by the Clinical Effectiveness and Evaluation unit (</a:t>
            </a:r>
            <a:r>
              <a:rPr lang="en-US" dirty="0" err="1"/>
              <a:t>CEEu</a:t>
            </a:r>
            <a:r>
              <a:rPr lang="en-US" dirty="0"/>
              <a:t>) of the Royal College of Physicians, </a:t>
            </a:r>
            <a:r>
              <a:rPr lang="en-US" dirty="0" smtClean="0"/>
              <a:t>London</a:t>
            </a:r>
          </a:p>
          <a:p>
            <a:pPr marL="0" indent="0">
              <a:buNone/>
            </a:pPr>
            <a:r>
              <a:rPr lang="en-US" dirty="0" smtClean="0"/>
              <a:t>Data </a:t>
            </a:r>
            <a:r>
              <a:rPr lang="en-US" dirty="0"/>
              <a:t>were collected at team level within trusts (or Health Boards in Wales) using a </a:t>
            </a:r>
            <a:r>
              <a:rPr lang="en-US" dirty="0" err="1"/>
              <a:t>standardised</a:t>
            </a:r>
            <a:r>
              <a:rPr lang="en-US" dirty="0"/>
              <a:t> method. Clinical involvement and supervision at team level is provided by a lead clinical contact in each hospital who has overall responsibility for data </a:t>
            </a:r>
            <a:r>
              <a:rPr lang="en-US" dirty="0" smtClean="0"/>
              <a:t>quality</a:t>
            </a:r>
          </a:p>
          <a:p>
            <a:pPr marL="0" indent="0">
              <a:buNone/>
            </a:pPr>
            <a:r>
              <a:rPr lang="en-US" dirty="0" smtClean="0"/>
              <a:t>The </a:t>
            </a:r>
            <a:r>
              <a:rPr lang="en-US" dirty="0"/>
              <a:t>audit is guided by a multidisciplinary steering group responsible for the RCP Stroke </a:t>
            </a:r>
            <a:r>
              <a:rPr lang="en-US" dirty="0" err="1"/>
              <a:t>Programme</a:t>
            </a:r>
            <a:r>
              <a:rPr lang="en-US" dirty="0"/>
              <a:t> – the Intercollegiate Stroke Working Party (ICSWP</a:t>
            </a:r>
            <a:r>
              <a:rPr lang="en-US" dirty="0" smtClean="0"/>
              <a:t>)</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938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Evidence based standards and indicators </a:t>
            </a:r>
          </a:p>
        </p:txBody>
      </p:sp>
      <p:sp>
        <p:nvSpPr>
          <p:cNvPr id="7" name="Content Placeholder 6"/>
          <p:cNvSpPr>
            <a:spLocks noGrp="1"/>
          </p:cNvSpPr>
          <p:nvPr>
            <p:ph idx="1"/>
          </p:nvPr>
        </p:nvSpPr>
        <p:spPr/>
        <p:txBody>
          <a:bodyPr>
            <a:normAutofit fontScale="77500" lnSpcReduction="20000"/>
          </a:bodyPr>
          <a:lstStyle/>
          <a:p>
            <a:pPr marL="0" indent="0">
              <a:buNone/>
            </a:pPr>
            <a:r>
              <a:rPr lang="en-US" dirty="0"/>
              <a:t>SSNAP is the single source of data for stroke in England and </a:t>
            </a:r>
            <a:r>
              <a:rPr lang="en-US" dirty="0" smtClean="0"/>
              <a:t>Wales</a:t>
            </a:r>
          </a:p>
          <a:p>
            <a:pPr marL="0" indent="0">
              <a:buNone/>
            </a:pPr>
            <a:r>
              <a:rPr lang="en-US" dirty="0" smtClean="0"/>
              <a:t>It </a:t>
            </a:r>
            <a:r>
              <a:rPr lang="en-US" dirty="0"/>
              <a:t>provides the data for all other statutory data collections in England including the NICE Quality Standard and Accelerating Stroke Improvement (ASI) metrics and is the chosen method for collection of stroke measures in the NHS Outcomes Framework and the CCG Outcomes Indicator Set. </a:t>
            </a:r>
            <a:endParaRPr lang="en-US" dirty="0" smtClean="0"/>
          </a:p>
          <a:p>
            <a:pPr marL="0" indent="0">
              <a:buNone/>
            </a:pPr>
            <a:r>
              <a:rPr lang="en-US" dirty="0" smtClean="0"/>
              <a:t>SSNAP </a:t>
            </a:r>
            <a:r>
              <a:rPr lang="en-US" dirty="0"/>
              <a:t>metrics are aligned with those in the Cardiovascular Disease Outcomes </a:t>
            </a:r>
            <a:r>
              <a:rPr lang="en-US" dirty="0" smtClean="0"/>
              <a:t>Strategy</a:t>
            </a:r>
          </a:p>
          <a:p>
            <a:pPr marL="0" indent="0">
              <a:buNone/>
            </a:pPr>
            <a:r>
              <a:rPr lang="en-US" dirty="0" smtClean="0"/>
              <a:t>SSNAP </a:t>
            </a:r>
            <a:r>
              <a:rPr lang="en-US" dirty="0"/>
              <a:t>data are being used as risk indicators for Care Quality Commission’s Intelligent Monitoring and for the Stroke Care in England NHS </a:t>
            </a:r>
            <a:r>
              <a:rPr lang="en-US" dirty="0" smtClean="0"/>
              <a:t>Marker</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029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Eligibility and audit scope </a:t>
            </a:r>
          </a:p>
        </p:txBody>
      </p:sp>
      <p:sp>
        <p:nvSpPr>
          <p:cNvPr id="7" name="Content Placeholder 6"/>
          <p:cNvSpPr>
            <a:spLocks noGrp="1"/>
          </p:cNvSpPr>
          <p:nvPr>
            <p:ph idx="1"/>
          </p:nvPr>
        </p:nvSpPr>
        <p:spPr/>
        <p:txBody>
          <a:bodyPr>
            <a:normAutofit lnSpcReduction="10000"/>
          </a:bodyPr>
          <a:lstStyle/>
          <a:p>
            <a:r>
              <a:rPr lang="en-US" dirty="0" smtClean="0"/>
              <a:t>SSNAP </a:t>
            </a:r>
            <a:r>
              <a:rPr lang="en-US" dirty="0"/>
              <a:t>aims to measure the quality of stroke care along the patient pathway from initial admission, through all subsequent locations, up to and including six month assessment. Teams which treat at least 10 stroke patients a year at any point up to six months are eligible to </a:t>
            </a:r>
            <a:r>
              <a:rPr lang="en-US" dirty="0" smtClean="0"/>
              <a:t>participate</a:t>
            </a:r>
          </a:p>
          <a:p>
            <a:r>
              <a:rPr lang="en-US" dirty="0" smtClean="0"/>
              <a:t>Data </a:t>
            </a:r>
            <a:r>
              <a:rPr lang="en-US" dirty="0"/>
              <a:t>are therefore collected by different types of teams along the stroke </a:t>
            </a:r>
            <a:r>
              <a:rPr lang="en-US" dirty="0" smtClean="0"/>
              <a:t>pathway</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88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Eligibility and audit scope </a:t>
            </a:r>
          </a:p>
        </p:txBody>
      </p:sp>
      <p:sp>
        <p:nvSpPr>
          <p:cNvPr id="7" name="Content Placeholder 6"/>
          <p:cNvSpPr>
            <a:spLocks noGrp="1"/>
          </p:cNvSpPr>
          <p:nvPr>
            <p:ph idx="1"/>
          </p:nvPr>
        </p:nvSpPr>
        <p:spPr/>
        <p:txBody>
          <a:bodyPr>
            <a:normAutofit fontScale="62500" lnSpcReduction="20000"/>
          </a:bodyPr>
          <a:lstStyle/>
          <a:p>
            <a:r>
              <a:rPr lang="en-US" dirty="0" smtClean="0"/>
              <a:t>These </a:t>
            </a:r>
            <a:r>
              <a:rPr lang="en-US" dirty="0"/>
              <a:t>include: </a:t>
            </a:r>
          </a:p>
          <a:p>
            <a:pPr lvl="1"/>
            <a:r>
              <a:rPr lang="en-US" dirty="0"/>
              <a:t>Routinely admitting acute teams (teams which admit stroke patients directly for acute stroke care) </a:t>
            </a:r>
          </a:p>
          <a:p>
            <a:pPr lvl="1"/>
            <a:r>
              <a:rPr lang="en-US" dirty="0"/>
              <a:t>Non-routinely admitting acute teams (teams which do not generally admit stroke patients directly but continue to provide care in an acute setting when patients have been transferred from place of initial treatment) </a:t>
            </a:r>
          </a:p>
          <a:p>
            <a:pPr lvl="1"/>
            <a:r>
              <a:rPr lang="en-US" dirty="0"/>
              <a:t>Non-acute inpatient teams (teams which provide inpatient rehabilitation in a post-acute setting e.g. community hospitals) </a:t>
            </a:r>
          </a:p>
          <a:p>
            <a:pPr lvl="1"/>
            <a:r>
              <a:rPr lang="en-US" dirty="0"/>
              <a:t>Post-acute non inpatient teams (These teams include early supported discharge and community rehabilitation teams) </a:t>
            </a:r>
          </a:p>
          <a:p>
            <a:pPr lvl="1"/>
            <a:r>
              <a:rPr lang="en-US" dirty="0"/>
              <a:t>Six month assessment </a:t>
            </a:r>
            <a:r>
              <a:rPr lang="en-US" dirty="0" smtClean="0"/>
              <a:t>providers</a:t>
            </a:r>
            <a:endParaRPr lang="en-US" dirty="0"/>
          </a:p>
          <a:p>
            <a:pPr lvl="1"/>
            <a:r>
              <a:rPr lang="en-US" dirty="0"/>
              <a:t>100% of routinely admitting teams and non-routinely admitting acute teams in England, Wales, Northern Ireland, and the Islands are registered on </a:t>
            </a:r>
            <a:r>
              <a:rPr lang="en-US" dirty="0" smtClean="0"/>
              <a:t>SSNAP</a:t>
            </a:r>
          </a:p>
          <a:p>
            <a:pPr lvl="1"/>
            <a:r>
              <a:rPr lang="en-US" dirty="0" smtClean="0"/>
              <a:t>Recruitment </a:t>
            </a:r>
            <a:r>
              <a:rPr lang="en-US" dirty="0"/>
              <a:t>of non-inpatient teams and teams providing six month assessments is </a:t>
            </a:r>
            <a:r>
              <a:rPr lang="en-US" dirty="0" smtClean="0"/>
              <a:t>continuing</a:t>
            </a:r>
            <a:endParaRPr lang="en-US" dirty="0"/>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8341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Key indicators, domains and scoring </a:t>
            </a:r>
          </a:p>
        </p:txBody>
      </p:sp>
      <p:sp>
        <p:nvSpPr>
          <p:cNvPr id="7" name="Content Placeholder 6"/>
          <p:cNvSpPr>
            <a:spLocks noGrp="1"/>
          </p:cNvSpPr>
          <p:nvPr>
            <p:ph idx="1"/>
          </p:nvPr>
        </p:nvSpPr>
        <p:spPr/>
        <p:txBody>
          <a:bodyPr>
            <a:normAutofit fontScale="77500" lnSpcReduction="20000"/>
          </a:bodyPr>
          <a:lstStyle/>
          <a:p>
            <a:r>
              <a:rPr lang="en-US" b="1" dirty="0"/>
              <a:t>44 Key Indicators </a:t>
            </a:r>
            <a:r>
              <a:rPr lang="en-US" dirty="0"/>
              <a:t>have been chosen by the ICSWP as representative of high quality stroke care. These include data items included in the CCG Outcomes Indicator Set and NICE Quality Standards (covering England only</a:t>
            </a:r>
            <a:r>
              <a:rPr lang="en-US" dirty="0" smtClean="0"/>
              <a:t>)</a:t>
            </a:r>
          </a:p>
          <a:p>
            <a:r>
              <a:rPr lang="en-US" dirty="0" smtClean="0"/>
              <a:t>The </a:t>
            </a:r>
            <a:r>
              <a:rPr lang="en-US" dirty="0"/>
              <a:t>key indicators are grouped into </a:t>
            </a:r>
            <a:r>
              <a:rPr lang="en-US" b="1" dirty="0"/>
              <a:t>10 domains </a:t>
            </a:r>
            <a:r>
              <a:rPr lang="en-US" dirty="0"/>
              <a:t>covering key aspects of the process of stroke care. Both patient-</a:t>
            </a:r>
            <a:r>
              <a:rPr lang="en-US" dirty="0" err="1"/>
              <a:t>centred</a:t>
            </a:r>
            <a:r>
              <a:rPr lang="en-US" dirty="0"/>
              <a:t> domain scores (whereby scores are attributed to every team which treated the patient at any point in their care) and team-</a:t>
            </a:r>
            <a:r>
              <a:rPr lang="en-US" dirty="0" err="1"/>
              <a:t>centred</a:t>
            </a:r>
            <a:r>
              <a:rPr lang="en-US" dirty="0"/>
              <a:t> domain scores (whereby scores are attributed to the team considered to be most appropriate to assign the responsibility for the measure to) are </a:t>
            </a:r>
            <a:r>
              <a:rPr lang="en-US" dirty="0" smtClean="0"/>
              <a:t>calculated</a:t>
            </a:r>
          </a:p>
          <a:p>
            <a:pPr marL="0" indent="0">
              <a:buNone/>
            </a:pPr>
            <a:r>
              <a:rPr lang="en-US" dirty="0" smtClean="0"/>
              <a:t> </a:t>
            </a:r>
            <a:endParaRPr lang="en-US" dirty="0">
              <a:effectLst/>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5591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261533"/>
          </a:xfrm>
          <a:prstGeom prst="rect">
            <a:avLst/>
          </a:prstGeom>
          <a:solidFill>
            <a:srgbClr val="F795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2427" y="59266"/>
            <a:ext cx="8926642" cy="1143000"/>
          </a:xfrm>
        </p:spPr>
        <p:txBody>
          <a:bodyPr>
            <a:normAutofit/>
          </a:bodyPr>
          <a:lstStyle/>
          <a:p>
            <a:pPr algn="l"/>
            <a:r>
              <a:rPr lang="en-GB" sz="3000" dirty="0">
                <a:solidFill>
                  <a:schemeClr val="bg1"/>
                </a:solidFill>
              </a:rPr>
              <a:t>Key indicators, domains and scoring </a:t>
            </a:r>
          </a:p>
        </p:txBody>
      </p:sp>
      <p:sp>
        <p:nvSpPr>
          <p:cNvPr id="7" name="Content Placeholder 6"/>
          <p:cNvSpPr>
            <a:spLocks noGrp="1"/>
          </p:cNvSpPr>
          <p:nvPr>
            <p:ph idx="1"/>
          </p:nvPr>
        </p:nvSpPr>
        <p:spPr/>
        <p:txBody>
          <a:bodyPr>
            <a:normAutofit fontScale="92500" lnSpcReduction="20000"/>
          </a:bodyPr>
          <a:lstStyle/>
          <a:p>
            <a:r>
              <a:rPr lang="en-US" dirty="0"/>
              <a:t>Each domain is given a performance level (level A to E) and a total key indicator score is calculated based on the average of the 10 domain levels for both patient-</a:t>
            </a:r>
            <a:r>
              <a:rPr lang="en-US" dirty="0" err="1"/>
              <a:t>centred</a:t>
            </a:r>
            <a:r>
              <a:rPr lang="en-US" dirty="0"/>
              <a:t> and team </a:t>
            </a:r>
            <a:r>
              <a:rPr lang="en-US" dirty="0" err="1"/>
              <a:t>centred</a:t>
            </a:r>
            <a:r>
              <a:rPr lang="en-US" dirty="0"/>
              <a:t> </a:t>
            </a:r>
            <a:r>
              <a:rPr lang="en-US" dirty="0" smtClean="0"/>
              <a:t>domains</a:t>
            </a:r>
          </a:p>
          <a:p>
            <a:r>
              <a:rPr lang="en-US" dirty="0" smtClean="0"/>
              <a:t>A </a:t>
            </a:r>
            <a:r>
              <a:rPr lang="en-US" dirty="0"/>
              <a:t>combined total key indicator score is calculated by averaging the patient-</a:t>
            </a:r>
            <a:r>
              <a:rPr lang="en-US" dirty="0" err="1"/>
              <a:t>centred</a:t>
            </a:r>
            <a:r>
              <a:rPr lang="en-US" dirty="0"/>
              <a:t> and team-</a:t>
            </a:r>
            <a:r>
              <a:rPr lang="en-US" dirty="0" err="1"/>
              <a:t>centred</a:t>
            </a:r>
            <a:r>
              <a:rPr lang="en-US" dirty="0"/>
              <a:t> total key indicator </a:t>
            </a:r>
            <a:r>
              <a:rPr lang="en-US" dirty="0" smtClean="0"/>
              <a:t>scores</a:t>
            </a:r>
          </a:p>
          <a:p>
            <a:pPr lvl="1"/>
            <a:r>
              <a:rPr lang="en-US" dirty="0" smtClean="0"/>
              <a:t>This </a:t>
            </a:r>
            <a:r>
              <a:rPr lang="en-US" dirty="0"/>
              <a:t>combined total key indicator score is adjusted for case ascertainment and audit compliance to result in an overall SSNAP level. </a:t>
            </a:r>
          </a:p>
          <a:p>
            <a:pPr marL="0" indent="0">
              <a:buNone/>
            </a:pPr>
            <a:r>
              <a:rPr lang="en-US" dirty="0" smtClean="0"/>
              <a:t> </a:t>
            </a:r>
            <a:endParaRPr lang="en-US" dirty="0">
              <a:effectLst/>
            </a:endParaRPr>
          </a:p>
        </p:txBody>
      </p:sp>
      <p:pic>
        <p:nvPicPr>
          <p:cNvPr id="5" name="Picture 4" descr="Powerpoint Master Logo.eps"/>
          <p:cNvPicPr>
            <a:picLocks noChangeAspect="1"/>
          </p:cNvPicPr>
          <p:nvPr/>
        </p:nvPicPr>
        <p:blipFill>
          <a:blip r:embed="rId2"/>
          <a:stretch>
            <a:fillRect/>
          </a:stretch>
        </p:blipFill>
        <p:spPr>
          <a:xfrm>
            <a:off x="7475344" y="5249677"/>
            <a:ext cx="1320800" cy="1155700"/>
          </a:xfrm>
          <a:prstGeom prst="rect">
            <a:avLst/>
          </a:prstGeom>
        </p:spPr>
      </p:pic>
      <p:sp>
        <p:nvSpPr>
          <p:cNvPr id="9" name="Rectangle 8"/>
          <p:cNvSpPr/>
          <p:nvPr/>
        </p:nvSpPr>
        <p:spPr>
          <a:xfrm>
            <a:off x="0" y="6350000"/>
            <a:ext cx="9144000" cy="50799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6318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5E63808F9CDC4B8FE41C80612D7AEE" ma:contentTypeVersion="0" ma:contentTypeDescription="Create a new document." ma:contentTypeScope="" ma:versionID="213bb16f06bd20592a9336b196faf879">
  <xsd:schema xmlns:xsd="http://www.w3.org/2001/XMLSchema" xmlns:xs="http://www.w3.org/2001/XMLSchema" xmlns:p="http://schemas.microsoft.com/office/2006/metadata/properties" targetNamespace="http://schemas.microsoft.com/office/2006/metadata/properties" ma:root="true" ma:fieldsID="edcfe7aba00f2d1c7eec7339c8e90d9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C6BF94-4BA4-4934-9C7F-F11ACD72B4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CB70B51-729E-4C62-A6A9-A6C6B17EADF9}">
  <ds:schemaRefs>
    <ds:schemaRef ds:uri="http://schemas.microsoft.com/sharepoint/v3/contenttype/forms"/>
  </ds:schemaRefs>
</ds:datastoreItem>
</file>

<file path=customXml/itemProps3.xml><?xml version="1.0" encoding="utf-8"?>
<ds:datastoreItem xmlns:ds="http://schemas.openxmlformats.org/officeDocument/2006/customXml" ds:itemID="{7BFB9633-9F41-4BFF-A58A-9F554A54D823}">
  <ds:schemaRefs>
    <ds:schemaRef ds:uri="http://www.w3.org/XML/1998/namespace"/>
    <ds:schemaRef ds:uri="http://schemas.openxmlformats.org/package/2006/metadata/core-properties"/>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197</TotalTime>
  <Words>2860</Words>
  <Application>Microsoft Office PowerPoint</Application>
  <PresentationFormat>On-screen Show (4:3)</PresentationFormat>
  <Paragraphs>220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Aims of SSNAP clinical audit </vt:lpstr>
      <vt:lpstr>Organisation of the audit </vt:lpstr>
      <vt:lpstr>Evidence based standards and indicators </vt:lpstr>
      <vt:lpstr>Eligibility and audit scope </vt:lpstr>
      <vt:lpstr>Eligibility and audit scope </vt:lpstr>
      <vt:lpstr>Key indicators, domains and scoring </vt:lpstr>
      <vt:lpstr>Key indicators, domains and scoring </vt:lpstr>
      <vt:lpstr>Key indicators, domains and scoring </vt:lpstr>
      <vt:lpstr>Casemix data</vt:lpstr>
      <vt:lpstr>PowerPoint Presentation</vt:lpstr>
      <vt:lpstr>HES Data Overview</vt:lpstr>
      <vt:lpstr>HES data overview</vt:lpstr>
      <vt:lpstr>HES data overview</vt:lpstr>
      <vt:lpstr>HES data overview</vt:lpstr>
      <vt:lpstr>UK comparisons </vt:lpstr>
      <vt:lpstr>NHS Data Types</vt:lpstr>
      <vt:lpstr> Payment By Results Key Terms</vt:lpstr>
      <vt:lpstr> Payment By Results Key Terms</vt:lpstr>
      <vt:lpstr> Payment By Results Key Terms</vt:lpstr>
      <vt:lpstr> Payment By Results Key Terms</vt:lpstr>
      <vt:lpstr> Calculating an HRG from Hospital Activity</vt:lpstr>
      <vt:lpstr>NHS Data Flows / Payment by Results</vt:lpstr>
      <vt:lpstr> What Goes Into An HRG cost?</vt:lpstr>
      <vt:lpstr>How does PBR work?</vt:lpstr>
      <vt:lpstr>PBR Summary</vt:lpstr>
      <vt:lpstr> 30 Day Readmission</vt:lpstr>
      <vt:lpstr> HES data caveats </vt:lpstr>
      <vt:lpstr>PowerPoint Presentation</vt:lpstr>
      <vt:lpstr>What is QOF</vt:lpstr>
      <vt:lpstr>Where does the data come from / what is CQRS? </vt:lpstr>
      <vt:lpstr>What is in QOF? What are 'domains'? </vt:lpstr>
      <vt:lpstr>How do CQRS / QOF data relate to GP practice payments? </vt:lpstr>
      <vt:lpstr>How do CQRS / QOF data relate to GP practice payments? </vt:lpstr>
      <vt:lpstr>What is QOF exception reporting? </vt:lpstr>
      <vt:lpstr>What is QOF exception reporting? </vt:lpstr>
    </vt:vector>
  </TitlesOfParts>
  <Company>PBD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Snowdon</dc:creator>
  <cp:lastModifiedBy>Cairns Andrew (NWCAHSN)</cp:lastModifiedBy>
  <cp:revision>21</cp:revision>
  <dcterms:created xsi:type="dcterms:W3CDTF">2013-11-19T14:00:35Z</dcterms:created>
  <dcterms:modified xsi:type="dcterms:W3CDTF">2016-10-25T15:51:54Z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0x010100E95E63808F9CDC4B8FE41C80612D7AEE</vt:lpwstr>
  </property>
  <property fmtid="{D5CDD505-2E9C-101B-9397-08002B2CF9AE}" pid="3" name="Order">
    <vt:r8>1100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