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705" r:id="rId2"/>
    <p:sldId id="708" r:id="rId3"/>
    <p:sldId id="709" r:id="rId4"/>
    <p:sldId id="714" r:id="rId5"/>
    <p:sldId id="710" r:id="rId6"/>
    <p:sldId id="712" r:id="rId7"/>
    <p:sldId id="713" r:id="rId8"/>
    <p:sldId id="858" r:id="rId9"/>
    <p:sldId id="859" r:id="rId10"/>
    <p:sldId id="256" r:id="rId11"/>
    <p:sldId id="258" r:id="rId12"/>
    <p:sldId id="259" r:id="rId13"/>
    <p:sldId id="861" r:id="rId14"/>
    <p:sldId id="862" r:id="rId15"/>
    <p:sldId id="8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87" autoAdjust="0"/>
    <p:restoredTop sz="94660"/>
  </p:normalViewPr>
  <p:slideViewPr>
    <p:cSldViewPr snapToGrid="0">
      <p:cViewPr varScale="1">
        <p:scale>
          <a:sx n="114" d="100"/>
          <a:sy n="114" d="100"/>
        </p:scale>
        <p:origin x="5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59717-96F8-49DB-B8DB-2144C69C2658}" type="datetimeFigureOut">
              <a:rPr lang="en-GB" smtClean="0"/>
              <a:t>07/11/2019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353BD-DF16-42A1-871E-CD136FBA710B}" type="slidenum">
              <a:rPr lang="en-GB" smtClean="0"/>
              <a:t>‹#›</a:t>
            </a:fld>
            <a:endParaRPr lang="en-GB"/>
          </a:p>
        </p:txBody>
      </p:sp>
    </p:spTree>
    <p:extLst>
      <p:ext uri="{BB962C8B-B14F-4D97-AF65-F5344CB8AC3E}">
        <p14:creationId xmlns:p14="http://schemas.microsoft.com/office/powerpoint/2010/main" val="2437375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GETTING YOUR VALUE PROPOSITION RIGHT IS A SESSION ON ITS OWN – It’s a way into a conversation</a:t>
            </a:r>
          </a:p>
          <a:p>
            <a:endParaRPr lang="en-GB" altLang="en-US" dirty="0"/>
          </a:p>
          <a:p>
            <a:r>
              <a:rPr lang="en-GB" altLang="en-US" dirty="0"/>
              <a:t>It is a question on the INNOVATOR ENGAGEMENT FORM that each AHSN uses to get you started. It helps AHSN staff start to think about the more common issues that they will need you to be aware of.</a:t>
            </a:r>
          </a:p>
          <a:p>
            <a:endParaRPr lang="en-GB" altLang="en-US" dirty="0"/>
          </a:p>
          <a:p>
            <a:r>
              <a:rPr lang="en-GB" altLang="en-US" dirty="0"/>
              <a:t>A Value Proposition is likely to evolve over time as the opportunities become clearer and better informed.</a:t>
            </a:r>
          </a:p>
          <a:p>
            <a:endParaRPr lang="en-GB" altLang="en-US" dirty="0"/>
          </a:p>
        </p:txBody>
      </p:sp>
      <p:sp>
        <p:nvSpPr>
          <p:cNvPr id="4" name="Slide Number Placeholder 3"/>
          <p:cNvSpPr>
            <a:spLocks noGrp="1"/>
          </p:cNvSpPr>
          <p:nvPr>
            <p:ph type="sldNum" sz="quarter" idx="10"/>
          </p:nvPr>
        </p:nvSpPr>
        <p:spPr/>
        <p:txBody>
          <a:bodyPr/>
          <a:lstStyle/>
          <a:p>
            <a:fld id="{AC1AE1A7-C9B3-3C47-BF05-EE44761DBB09}" type="slidenum">
              <a:rPr lang="en-US" smtClean="0"/>
              <a:t>1</a:t>
            </a:fld>
            <a:endParaRPr lang="en-US"/>
          </a:p>
        </p:txBody>
      </p:sp>
    </p:spTree>
    <p:extLst>
      <p:ext uri="{BB962C8B-B14F-4D97-AF65-F5344CB8AC3E}">
        <p14:creationId xmlns:p14="http://schemas.microsoft.com/office/powerpoint/2010/main" val="2948737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GETTING YOUR VALUE PROPOSITION RIGHT IS A SESSION ON ITS OWN – It’s a way into a conversation</a:t>
            </a:r>
          </a:p>
          <a:p>
            <a:endParaRPr lang="en-GB" altLang="en-US" dirty="0"/>
          </a:p>
          <a:p>
            <a:r>
              <a:rPr lang="en-GB" altLang="en-US" dirty="0"/>
              <a:t>It is a question on the INNOVATOR ENGAGEMENT FORM that each AHSN uses to get you started. It helps AHSN staff start to think about the more common issues that they will need you to be aware of.</a:t>
            </a:r>
          </a:p>
          <a:p>
            <a:endParaRPr lang="en-GB" altLang="en-US" dirty="0"/>
          </a:p>
          <a:p>
            <a:r>
              <a:rPr lang="en-GB" altLang="en-US" dirty="0"/>
              <a:t>A Value Proposition is likely to evolve over time as the opportunities become clearer and better informed.</a:t>
            </a:r>
          </a:p>
          <a:p>
            <a:endParaRPr lang="en-GB" altLang="en-US" dirty="0"/>
          </a:p>
        </p:txBody>
      </p:sp>
      <p:sp>
        <p:nvSpPr>
          <p:cNvPr id="4" name="Slide Number Placeholder 3"/>
          <p:cNvSpPr>
            <a:spLocks noGrp="1"/>
          </p:cNvSpPr>
          <p:nvPr>
            <p:ph type="sldNum" sz="quarter" idx="10"/>
          </p:nvPr>
        </p:nvSpPr>
        <p:spPr/>
        <p:txBody>
          <a:bodyPr/>
          <a:lstStyle/>
          <a:p>
            <a:fld id="{AC1AE1A7-C9B3-3C47-BF05-EE44761DBB09}" type="slidenum">
              <a:rPr lang="en-US" smtClean="0"/>
              <a:t>13</a:t>
            </a:fld>
            <a:endParaRPr lang="en-US"/>
          </a:p>
        </p:txBody>
      </p:sp>
    </p:spTree>
    <p:extLst>
      <p:ext uri="{BB962C8B-B14F-4D97-AF65-F5344CB8AC3E}">
        <p14:creationId xmlns:p14="http://schemas.microsoft.com/office/powerpoint/2010/main" val="105056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GETTING YOUR VALUE PROPOSITION RIGHT IS A SESSION ON ITS OWN – It’s a way into a conversation</a:t>
            </a:r>
          </a:p>
          <a:p>
            <a:endParaRPr lang="en-GB" altLang="en-US" dirty="0"/>
          </a:p>
          <a:p>
            <a:r>
              <a:rPr lang="en-GB" altLang="en-US" dirty="0"/>
              <a:t>It is a question on the INNOVATOR ENGAGEMENT FORM that each AHSN uses to get you started. It helps AHSN staff start to think about the more common issues that they will need you to be aware of.</a:t>
            </a:r>
          </a:p>
          <a:p>
            <a:endParaRPr lang="en-GB" altLang="en-US" dirty="0"/>
          </a:p>
          <a:p>
            <a:r>
              <a:rPr lang="en-GB" altLang="en-US" dirty="0"/>
              <a:t>A Value Proposition is likely to evolve over time as the opportunities become clearer and better informed.</a:t>
            </a:r>
          </a:p>
          <a:p>
            <a:endParaRPr lang="en-GB" altLang="en-US" dirty="0"/>
          </a:p>
        </p:txBody>
      </p:sp>
      <p:sp>
        <p:nvSpPr>
          <p:cNvPr id="4" name="Slide Number Placeholder 3"/>
          <p:cNvSpPr>
            <a:spLocks noGrp="1"/>
          </p:cNvSpPr>
          <p:nvPr>
            <p:ph type="sldNum" sz="quarter" idx="10"/>
          </p:nvPr>
        </p:nvSpPr>
        <p:spPr/>
        <p:txBody>
          <a:bodyPr/>
          <a:lstStyle/>
          <a:p>
            <a:fld id="{AC1AE1A7-C9B3-3C47-BF05-EE44761DBB09}" type="slidenum">
              <a:rPr lang="en-US" smtClean="0"/>
              <a:t>14</a:t>
            </a:fld>
            <a:endParaRPr lang="en-US"/>
          </a:p>
        </p:txBody>
      </p:sp>
    </p:spTree>
    <p:extLst>
      <p:ext uri="{BB962C8B-B14F-4D97-AF65-F5344CB8AC3E}">
        <p14:creationId xmlns:p14="http://schemas.microsoft.com/office/powerpoint/2010/main" val="3334014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GETTING YOUR VALUE PROPOSITION RIGHT IS A SESSION ON ITS OWN – It’s a way into a conversation</a:t>
            </a:r>
          </a:p>
          <a:p>
            <a:endParaRPr lang="en-GB" altLang="en-US" dirty="0"/>
          </a:p>
          <a:p>
            <a:r>
              <a:rPr lang="en-GB" altLang="en-US" dirty="0"/>
              <a:t>It is a question on the INNOVATOR ENGAGEMENT FORM that each AHSN uses to get you started. It helps AHSN staff start to think about the more common issues that they will need you to be aware of.</a:t>
            </a:r>
          </a:p>
          <a:p>
            <a:endParaRPr lang="en-GB" altLang="en-US" dirty="0"/>
          </a:p>
          <a:p>
            <a:r>
              <a:rPr lang="en-GB" altLang="en-US" dirty="0"/>
              <a:t>A Value Proposition is likely to evolve over time as the opportunities become clearer and better informed.</a:t>
            </a:r>
          </a:p>
          <a:p>
            <a:endParaRPr lang="en-GB" altLang="en-US" dirty="0"/>
          </a:p>
        </p:txBody>
      </p:sp>
      <p:sp>
        <p:nvSpPr>
          <p:cNvPr id="4" name="Slide Number Placeholder 3"/>
          <p:cNvSpPr>
            <a:spLocks noGrp="1"/>
          </p:cNvSpPr>
          <p:nvPr>
            <p:ph type="sldNum" sz="quarter" idx="10"/>
          </p:nvPr>
        </p:nvSpPr>
        <p:spPr/>
        <p:txBody>
          <a:bodyPr/>
          <a:lstStyle/>
          <a:p>
            <a:fld id="{AC1AE1A7-C9B3-3C47-BF05-EE44761DBB09}" type="slidenum">
              <a:rPr lang="en-US" smtClean="0"/>
              <a:t>15</a:t>
            </a:fld>
            <a:endParaRPr lang="en-US"/>
          </a:p>
        </p:txBody>
      </p:sp>
    </p:spTree>
    <p:extLst>
      <p:ext uri="{BB962C8B-B14F-4D97-AF65-F5344CB8AC3E}">
        <p14:creationId xmlns:p14="http://schemas.microsoft.com/office/powerpoint/2010/main" val="242424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GETTING YOUR VALUE PROPOSITION RIGHT IS A SESSION ON ITS OWN – It’s a way into a conversation</a:t>
            </a:r>
          </a:p>
          <a:p>
            <a:endParaRPr lang="en-GB" altLang="en-US" dirty="0"/>
          </a:p>
          <a:p>
            <a:r>
              <a:rPr lang="en-GB" altLang="en-US" dirty="0"/>
              <a:t>It is a question on the INNOVATOR ENGAGEMENT FORM that each AHSN uses to get you started. It helps AHSN staff start to think about the more common issues that they will need you to be aware of.</a:t>
            </a:r>
          </a:p>
          <a:p>
            <a:endParaRPr lang="en-GB" altLang="en-US" dirty="0"/>
          </a:p>
          <a:p>
            <a:r>
              <a:rPr lang="en-GB" altLang="en-US" dirty="0"/>
              <a:t>A Value Proposition is likely to evolve over time as the opportunities become clearer and better informed.</a:t>
            </a:r>
          </a:p>
          <a:p>
            <a:endParaRPr lang="en-GB" altLang="en-US" dirty="0"/>
          </a:p>
        </p:txBody>
      </p:sp>
      <p:sp>
        <p:nvSpPr>
          <p:cNvPr id="4" name="Slide Number Placeholder 3"/>
          <p:cNvSpPr>
            <a:spLocks noGrp="1"/>
          </p:cNvSpPr>
          <p:nvPr>
            <p:ph type="sldNum" sz="quarter" idx="10"/>
          </p:nvPr>
        </p:nvSpPr>
        <p:spPr/>
        <p:txBody>
          <a:bodyPr/>
          <a:lstStyle/>
          <a:p>
            <a:fld id="{AC1AE1A7-C9B3-3C47-BF05-EE44761DBB09}" type="slidenum">
              <a:rPr lang="en-US" smtClean="0"/>
              <a:t>2</a:t>
            </a:fld>
            <a:endParaRPr lang="en-US"/>
          </a:p>
        </p:txBody>
      </p:sp>
    </p:spTree>
    <p:extLst>
      <p:ext uri="{BB962C8B-B14F-4D97-AF65-F5344CB8AC3E}">
        <p14:creationId xmlns:p14="http://schemas.microsoft.com/office/powerpoint/2010/main" val="134398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GETTING YOUR VALUE PROPOSITION RIGHT IS A SESSION ON ITS OWN – It’s a way into a conversation</a:t>
            </a:r>
          </a:p>
          <a:p>
            <a:endParaRPr lang="en-GB" altLang="en-US" dirty="0"/>
          </a:p>
          <a:p>
            <a:r>
              <a:rPr lang="en-GB" altLang="en-US" dirty="0"/>
              <a:t>It is a question on the INNOVATOR ENGAGEMENT FORM that each AHSN uses to get you started. It helps AHSN staff start to think about the more common issues that they will need you to be aware of.</a:t>
            </a:r>
          </a:p>
          <a:p>
            <a:endParaRPr lang="en-GB" altLang="en-US" dirty="0"/>
          </a:p>
          <a:p>
            <a:r>
              <a:rPr lang="en-GB" altLang="en-US" dirty="0"/>
              <a:t>A Value Proposition is likely to evolve over time as the opportunities become clearer and better informed.</a:t>
            </a:r>
          </a:p>
          <a:p>
            <a:endParaRPr lang="en-GB" altLang="en-US" dirty="0"/>
          </a:p>
        </p:txBody>
      </p:sp>
      <p:sp>
        <p:nvSpPr>
          <p:cNvPr id="4" name="Slide Number Placeholder 3"/>
          <p:cNvSpPr>
            <a:spLocks noGrp="1"/>
          </p:cNvSpPr>
          <p:nvPr>
            <p:ph type="sldNum" sz="quarter" idx="10"/>
          </p:nvPr>
        </p:nvSpPr>
        <p:spPr/>
        <p:txBody>
          <a:bodyPr/>
          <a:lstStyle/>
          <a:p>
            <a:fld id="{AC1AE1A7-C9B3-3C47-BF05-EE44761DBB09}" type="slidenum">
              <a:rPr lang="en-US" smtClean="0"/>
              <a:t>3</a:t>
            </a:fld>
            <a:endParaRPr lang="en-US"/>
          </a:p>
        </p:txBody>
      </p:sp>
    </p:spTree>
    <p:extLst>
      <p:ext uri="{BB962C8B-B14F-4D97-AF65-F5344CB8AC3E}">
        <p14:creationId xmlns:p14="http://schemas.microsoft.com/office/powerpoint/2010/main" val="291185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GETTING YOUR VALUE PROPOSITION RIGHT IS A SESSION ON ITS OWN – It’s a way into a conversation</a:t>
            </a:r>
          </a:p>
          <a:p>
            <a:endParaRPr lang="en-GB" altLang="en-US" dirty="0"/>
          </a:p>
          <a:p>
            <a:r>
              <a:rPr lang="en-GB" altLang="en-US" dirty="0"/>
              <a:t>It is a question on the INNOVATOR ENGAGEMENT FORM that each AHSN uses to get you started. It helps AHSN staff start to think about the more common issues that they will need you to be aware of.</a:t>
            </a:r>
          </a:p>
          <a:p>
            <a:endParaRPr lang="en-GB" altLang="en-US" dirty="0"/>
          </a:p>
          <a:p>
            <a:r>
              <a:rPr lang="en-GB" altLang="en-US" dirty="0"/>
              <a:t>A Value Proposition is likely to evolve over time as the opportunities become clearer and better informed.</a:t>
            </a:r>
          </a:p>
          <a:p>
            <a:endParaRPr lang="en-GB" altLang="en-US" dirty="0"/>
          </a:p>
        </p:txBody>
      </p:sp>
      <p:sp>
        <p:nvSpPr>
          <p:cNvPr id="4" name="Slide Number Placeholder 3"/>
          <p:cNvSpPr>
            <a:spLocks noGrp="1"/>
          </p:cNvSpPr>
          <p:nvPr>
            <p:ph type="sldNum" sz="quarter" idx="10"/>
          </p:nvPr>
        </p:nvSpPr>
        <p:spPr/>
        <p:txBody>
          <a:bodyPr/>
          <a:lstStyle/>
          <a:p>
            <a:fld id="{AC1AE1A7-C9B3-3C47-BF05-EE44761DBB09}" type="slidenum">
              <a:rPr lang="en-US" smtClean="0"/>
              <a:t>4</a:t>
            </a:fld>
            <a:endParaRPr lang="en-US"/>
          </a:p>
        </p:txBody>
      </p:sp>
    </p:spTree>
    <p:extLst>
      <p:ext uri="{BB962C8B-B14F-4D97-AF65-F5344CB8AC3E}">
        <p14:creationId xmlns:p14="http://schemas.microsoft.com/office/powerpoint/2010/main" val="2807145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GETTING YOUR VALUE PROPOSITION RIGHT IS A SESSION ON ITS OWN – It’s a way into a conversation</a:t>
            </a:r>
          </a:p>
          <a:p>
            <a:endParaRPr lang="en-GB" altLang="en-US" dirty="0"/>
          </a:p>
          <a:p>
            <a:r>
              <a:rPr lang="en-GB" altLang="en-US" dirty="0"/>
              <a:t>It is a question on the INNOVATOR ENGAGEMENT FORM that each AHSN uses to get you started. It helps AHSN staff start to think about the more common issues that they will need you to be aware of.</a:t>
            </a:r>
          </a:p>
          <a:p>
            <a:endParaRPr lang="en-GB" altLang="en-US" dirty="0"/>
          </a:p>
          <a:p>
            <a:r>
              <a:rPr lang="en-GB" altLang="en-US" dirty="0"/>
              <a:t>A Value Proposition is likely to evolve over time as the opportunities become clearer and better informed.</a:t>
            </a:r>
          </a:p>
          <a:p>
            <a:endParaRPr lang="en-GB" altLang="en-US" dirty="0"/>
          </a:p>
        </p:txBody>
      </p:sp>
      <p:sp>
        <p:nvSpPr>
          <p:cNvPr id="4" name="Slide Number Placeholder 3"/>
          <p:cNvSpPr>
            <a:spLocks noGrp="1"/>
          </p:cNvSpPr>
          <p:nvPr>
            <p:ph type="sldNum" sz="quarter" idx="10"/>
          </p:nvPr>
        </p:nvSpPr>
        <p:spPr/>
        <p:txBody>
          <a:bodyPr/>
          <a:lstStyle/>
          <a:p>
            <a:fld id="{AC1AE1A7-C9B3-3C47-BF05-EE44761DBB09}" type="slidenum">
              <a:rPr lang="en-US" smtClean="0"/>
              <a:t>5</a:t>
            </a:fld>
            <a:endParaRPr lang="en-US"/>
          </a:p>
        </p:txBody>
      </p:sp>
    </p:spTree>
    <p:extLst>
      <p:ext uri="{BB962C8B-B14F-4D97-AF65-F5344CB8AC3E}">
        <p14:creationId xmlns:p14="http://schemas.microsoft.com/office/powerpoint/2010/main" val="280714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GETTING YOUR VALUE PROPOSITION RIGHT IS A SESSION ON ITS OWN – It’s a way into a conversation</a:t>
            </a:r>
          </a:p>
          <a:p>
            <a:endParaRPr lang="en-GB" altLang="en-US" dirty="0"/>
          </a:p>
          <a:p>
            <a:r>
              <a:rPr lang="en-GB" altLang="en-US" dirty="0"/>
              <a:t>It is a question on the INNOVATOR ENGAGEMENT FORM that each AHSN uses to get you started. It helps AHSN staff start to think about the more common issues that they will need you to be aware of.</a:t>
            </a:r>
          </a:p>
          <a:p>
            <a:endParaRPr lang="en-GB" altLang="en-US" dirty="0"/>
          </a:p>
          <a:p>
            <a:r>
              <a:rPr lang="en-GB" altLang="en-US" dirty="0"/>
              <a:t>A Value Proposition is likely to evolve over time as the opportunities become clearer and better informed.</a:t>
            </a:r>
          </a:p>
          <a:p>
            <a:endParaRPr lang="en-GB" altLang="en-US" dirty="0"/>
          </a:p>
        </p:txBody>
      </p:sp>
      <p:sp>
        <p:nvSpPr>
          <p:cNvPr id="4" name="Slide Number Placeholder 3"/>
          <p:cNvSpPr>
            <a:spLocks noGrp="1"/>
          </p:cNvSpPr>
          <p:nvPr>
            <p:ph type="sldNum" sz="quarter" idx="10"/>
          </p:nvPr>
        </p:nvSpPr>
        <p:spPr/>
        <p:txBody>
          <a:bodyPr/>
          <a:lstStyle/>
          <a:p>
            <a:fld id="{AC1AE1A7-C9B3-3C47-BF05-EE44761DBB09}" type="slidenum">
              <a:rPr lang="en-US" smtClean="0"/>
              <a:t>6</a:t>
            </a:fld>
            <a:endParaRPr lang="en-US"/>
          </a:p>
        </p:txBody>
      </p:sp>
    </p:spTree>
    <p:extLst>
      <p:ext uri="{BB962C8B-B14F-4D97-AF65-F5344CB8AC3E}">
        <p14:creationId xmlns:p14="http://schemas.microsoft.com/office/powerpoint/2010/main" val="4171042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GETTING YOUR VALUE PROPOSITION RIGHT IS A SESSION ON ITS OWN – It’s a way into a conversation</a:t>
            </a:r>
          </a:p>
          <a:p>
            <a:endParaRPr lang="en-GB" altLang="en-US" dirty="0"/>
          </a:p>
          <a:p>
            <a:r>
              <a:rPr lang="en-GB" altLang="en-US" dirty="0"/>
              <a:t>It is a question on the INNOVATOR ENGAGEMENT FORM that each AHSN uses to get you started. It helps AHSN staff start to think about the more common issues that they will need you to be aware of.</a:t>
            </a:r>
          </a:p>
          <a:p>
            <a:endParaRPr lang="en-GB" altLang="en-US" dirty="0"/>
          </a:p>
          <a:p>
            <a:r>
              <a:rPr lang="en-GB" altLang="en-US" dirty="0"/>
              <a:t>A Value Proposition is likely to evolve over time as the opportunities become clearer and better informed.</a:t>
            </a:r>
          </a:p>
          <a:p>
            <a:endParaRPr lang="en-GB" altLang="en-US" dirty="0"/>
          </a:p>
        </p:txBody>
      </p:sp>
      <p:sp>
        <p:nvSpPr>
          <p:cNvPr id="4" name="Slide Number Placeholder 3"/>
          <p:cNvSpPr>
            <a:spLocks noGrp="1"/>
          </p:cNvSpPr>
          <p:nvPr>
            <p:ph type="sldNum" sz="quarter" idx="10"/>
          </p:nvPr>
        </p:nvSpPr>
        <p:spPr/>
        <p:txBody>
          <a:bodyPr/>
          <a:lstStyle/>
          <a:p>
            <a:fld id="{AC1AE1A7-C9B3-3C47-BF05-EE44761DBB09}" type="slidenum">
              <a:rPr lang="en-US" smtClean="0"/>
              <a:t>7</a:t>
            </a:fld>
            <a:endParaRPr lang="en-US"/>
          </a:p>
        </p:txBody>
      </p:sp>
    </p:spTree>
    <p:extLst>
      <p:ext uri="{BB962C8B-B14F-4D97-AF65-F5344CB8AC3E}">
        <p14:creationId xmlns:p14="http://schemas.microsoft.com/office/powerpoint/2010/main" val="3898222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GETTING YOUR VALUE PROPOSITION RIGHT IS A SESSION ON ITS OWN – It’s a way into a conversation</a:t>
            </a:r>
          </a:p>
          <a:p>
            <a:endParaRPr lang="en-GB" altLang="en-US" dirty="0"/>
          </a:p>
          <a:p>
            <a:r>
              <a:rPr lang="en-GB" altLang="en-US" dirty="0"/>
              <a:t>It is a question on the INNOVATOR ENGAGEMENT FORM that each AHSN uses to get you started. It helps AHSN staff start to think about the more common issues that they will need you to be aware of.</a:t>
            </a:r>
          </a:p>
          <a:p>
            <a:endParaRPr lang="en-GB" altLang="en-US" dirty="0"/>
          </a:p>
          <a:p>
            <a:r>
              <a:rPr lang="en-GB" altLang="en-US" dirty="0"/>
              <a:t>A Value Proposition is likely to evolve over time as the opportunities become clearer and better informed.</a:t>
            </a:r>
          </a:p>
          <a:p>
            <a:endParaRPr lang="en-GB" altLang="en-US" dirty="0"/>
          </a:p>
        </p:txBody>
      </p:sp>
      <p:sp>
        <p:nvSpPr>
          <p:cNvPr id="4" name="Slide Number Placeholder 3"/>
          <p:cNvSpPr>
            <a:spLocks noGrp="1"/>
          </p:cNvSpPr>
          <p:nvPr>
            <p:ph type="sldNum" sz="quarter" idx="10"/>
          </p:nvPr>
        </p:nvSpPr>
        <p:spPr/>
        <p:txBody>
          <a:bodyPr/>
          <a:lstStyle/>
          <a:p>
            <a:fld id="{AC1AE1A7-C9B3-3C47-BF05-EE44761DBB09}" type="slidenum">
              <a:rPr lang="en-US" smtClean="0"/>
              <a:t>8</a:t>
            </a:fld>
            <a:endParaRPr lang="en-US"/>
          </a:p>
        </p:txBody>
      </p:sp>
    </p:spTree>
    <p:extLst>
      <p:ext uri="{BB962C8B-B14F-4D97-AF65-F5344CB8AC3E}">
        <p14:creationId xmlns:p14="http://schemas.microsoft.com/office/powerpoint/2010/main" val="3427960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GETTING YOUR VALUE PROPOSITION RIGHT IS A SESSION ON ITS OWN – It’s a way into a conversation</a:t>
            </a:r>
          </a:p>
          <a:p>
            <a:endParaRPr lang="en-GB" altLang="en-US" dirty="0"/>
          </a:p>
          <a:p>
            <a:r>
              <a:rPr lang="en-GB" altLang="en-US" dirty="0"/>
              <a:t>It is a question on the INNOVATOR ENGAGEMENT FORM that each AHSN uses to get you started. It helps AHSN staff start to think about the more common issues that they will need you to be aware of.</a:t>
            </a:r>
          </a:p>
          <a:p>
            <a:endParaRPr lang="en-GB" altLang="en-US" dirty="0"/>
          </a:p>
          <a:p>
            <a:r>
              <a:rPr lang="en-GB" altLang="en-US" dirty="0"/>
              <a:t>A Value Proposition is likely to evolve over time as the opportunities become clearer and better informed.</a:t>
            </a:r>
          </a:p>
          <a:p>
            <a:endParaRPr lang="en-GB" altLang="en-US" dirty="0"/>
          </a:p>
        </p:txBody>
      </p:sp>
      <p:sp>
        <p:nvSpPr>
          <p:cNvPr id="4" name="Slide Number Placeholder 3"/>
          <p:cNvSpPr>
            <a:spLocks noGrp="1"/>
          </p:cNvSpPr>
          <p:nvPr>
            <p:ph type="sldNum" sz="quarter" idx="10"/>
          </p:nvPr>
        </p:nvSpPr>
        <p:spPr/>
        <p:txBody>
          <a:bodyPr/>
          <a:lstStyle/>
          <a:p>
            <a:fld id="{AC1AE1A7-C9B3-3C47-BF05-EE44761DBB09}" type="slidenum">
              <a:rPr lang="en-US" smtClean="0"/>
              <a:t>9</a:t>
            </a:fld>
            <a:endParaRPr lang="en-US"/>
          </a:p>
        </p:txBody>
      </p:sp>
    </p:spTree>
    <p:extLst>
      <p:ext uri="{BB962C8B-B14F-4D97-AF65-F5344CB8AC3E}">
        <p14:creationId xmlns:p14="http://schemas.microsoft.com/office/powerpoint/2010/main" val="1452052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09495-C4ED-4D97-809F-EF2F910574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CBDC37-F908-496D-A199-CFAB86759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76B10A-C305-4573-AC2E-F015FDC54731}"/>
              </a:ext>
            </a:extLst>
          </p:cNvPr>
          <p:cNvSpPr>
            <a:spLocks noGrp="1"/>
          </p:cNvSpPr>
          <p:nvPr>
            <p:ph type="dt" sz="half" idx="10"/>
          </p:nvPr>
        </p:nvSpPr>
        <p:spPr/>
        <p:txBody>
          <a:bodyPr/>
          <a:lstStyle/>
          <a:p>
            <a:fld id="{C8A9E409-589C-4F0F-922F-8212904F58E3}" type="datetimeFigureOut">
              <a:rPr lang="en-GB" smtClean="0"/>
              <a:t>07/11/2019</a:t>
            </a:fld>
            <a:endParaRPr lang="en-GB"/>
          </a:p>
        </p:txBody>
      </p:sp>
      <p:sp>
        <p:nvSpPr>
          <p:cNvPr id="5" name="Footer Placeholder 4">
            <a:extLst>
              <a:ext uri="{FF2B5EF4-FFF2-40B4-BE49-F238E27FC236}">
                <a16:creationId xmlns:a16="http://schemas.microsoft.com/office/drawing/2014/main" id="{65805087-4182-4F11-AFAD-710C7C8EAD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4BC6D9-C29F-4EF4-A5BA-D33CCD0CE79A}"/>
              </a:ext>
            </a:extLst>
          </p:cNvPr>
          <p:cNvSpPr>
            <a:spLocks noGrp="1"/>
          </p:cNvSpPr>
          <p:nvPr>
            <p:ph type="sldNum" sz="quarter" idx="12"/>
          </p:nvPr>
        </p:nvSpPr>
        <p:spPr/>
        <p:txBody>
          <a:bodyPr/>
          <a:lstStyle/>
          <a:p>
            <a:fld id="{622DD429-D2E9-4FFD-8EA5-F0F1FADD7E4E}" type="slidenum">
              <a:rPr lang="en-GB" smtClean="0"/>
              <a:t>‹#›</a:t>
            </a:fld>
            <a:endParaRPr lang="en-GB"/>
          </a:p>
        </p:txBody>
      </p:sp>
    </p:spTree>
    <p:extLst>
      <p:ext uri="{BB962C8B-B14F-4D97-AF65-F5344CB8AC3E}">
        <p14:creationId xmlns:p14="http://schemas.microsoft.com/office/powerpoint/2010/main" val="2959026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54C8D-997B-4B7E-B613-791726A8D20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F4DBC8-1A92-43EE-9D6D-6DC974F1B4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775129-18ED-42F4-8AFB-2D0E919E743C}"/>
              </a:ext>
            </a:extLst>
          </p:cNvPr>
          <p:cNvSpPr>
            <a:spLocks noGrp="1"/>
          </p:cNvSpPr>
          <p:nvPr>
            <p:ph type="dt" sz="half" idx="10"/>
          </p:nvPr>
        </p:nvSpPr>
        <p:spPr/>
        <p:txBody>
          <a:bodyPr/>
          <a:lstStyle/>
          <a:p>
            <a:fld id="{C8A9E409-589C-4F0F-922F-8212904F58E3}" type="datetimeFigureOut">
              <a:rPr lang="en-GB" smtClean="0"/>
              <a:t>07/11/2019</a:t>
            </a:fld>
            <a:endParaRPr lang="en-GB"/>
          </a:p>
        </p:txBody>
      </p:sp>
      <p:sp>
        <p:nvSpPr>
          <p:cNvPr id="5" name="Footer Placeholder 4">
            <a:extLst>
              <a:ext uri="{FF2B5EF4-FFF2-40B4-BE49-F238E27FC236}">
                <a16:creationId xmlns:a16="http://schemas.microsoft.com/office/drawing/2014/main" id="{3DD5FAFF-368A-44FE-8C6D-FCDDA13624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5354BA-4E3F-467C-991D-1F39FB1A3A4A}"/>
              </a:ext>
            </a:extLst>
          </p:cNvPr>
          <p:cNvSpPr>
            <a:spLocks noGrp="1"/>
          </p:cNvSpPr>
          <p:nvPr>
            <p:ph type="sldNum" sz="quarter" idx="12"/>
          </p:nvPr>
        </p:nvSpPr>
        <p:spPr/>
        <p:txBody>
          <a:bodyPr/>
          <a:lstStyle/>
          <a:p>
            <a:fld id="{622DD429-D2E9-4FFD-8EA5-F0F1FADD7E4E}" type="slidenum">
              <a:rPr lang="en-GB" smtClean="0"/>
              <a:t>‹#›</a:t>
            </a:fld>
            <a:endParaRPr lang="en-GB"/>
          </a:p>
        </p:txBody>
      </p:sp>
    </p:spTree>
    <p:extLst>
      <p:ext uri="{BB962C8B-B14F-4D97-AF65-F5344CB8AC3E}">
        <p14:creationId xmlns:p14="http://schemas.microsoft.com/office/powerpoint/2010/main" val="368316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6812C1-B128-4D1D-902D-2F678D9344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B7EAEE-17A1-457A-8DE9-1CD109F8C0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6A80A8-374C-475C-8E64-09FB5BA74739}"/>
              </a:ext>
            </a:extLst>
          </p:cNvPr>
          <p:cNvSpPr>
            <a:spLocks noGrp="1"/>
          </p:cNvSpPr>
          <p:nvPr>
            <p:ph type="dt" sz="half" idx="10"/>
          </p:nvPr>
        </p:nvSpPr>
        <p:spPr/>
        <p:txBody>
          <a:bodyPr/>
          <a:lstStyle/>
          <a:p>
            <a:fld id="{C8A9E409-589C-4F0F-922F-8212904F58E3}" type="datetimeFigureOut">
              <a:rPr lang="en-GB" smtClean="0"/>
              <a:t>07/11/2019</a:t>
            </a:fld>
            <a:endParaRPr lang="en-GB"/>
          </a:p>
        </p:txBody>
      </p:sp>
      <p:sp>
        <p:nvSpPr>
          <p:cNvPr id="5" name="Footer Placeholder 4">
            <a:extLst>
              <a:ext uri="{FF2B5EF4-FFF2-40B4-BE49-F238E27FC236}">
                <a16:creationId xmlns:a16="http://schemas.microsoft.com/office/drawing/2014/main" id="{598D8CA9-60BB-44EE-8940-1CAAD2938C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D5757E-75CF-4DD0-B4E9-2D80C16EF920}"/>
              </a:ext>
            </a:extLst>
          </p:cNvPr>
          <p:cNvSpPr>
            <a:spLocks noGrp="1"/>
          </p:cNvSpPr>
          <p:nvPr>
            <p:ph type="sldNum" sz="quarter" idx="12"/>
          </p:nvPr>
        </p:nvSpPr>
        <p:spPr/>
        <p:txBody>
          <a:bodyPr/>
          <a:lstStyle/>
          <a:p>
            <a:fld id="{622DD429-D2E9-4FFD-8EA5-F0F1FADD7E4E}" type="slidenum">
              <a:rPr lang="en-GB" smtClean="0"/>
              <a:t>‹#›</a:t>
            </a:fld>
            <a:endParaRPr lang="en-GB"/>
          </a:p>
        </p:txBody>
      </p:sp>
    </p:spTree>
    <p:extLst>
      <p:ext uri="{BB962C8B-B14F-4D97-AF65-F5344CB8AC3E}">
        <p14:creationId xmlns:p14="http://schemas.microsoft.com/office/powerpoint/2010/main" val="125777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D57369-F0D9-9A45-A1D4-E760B4305274}"/>
              </a:ext>
            </a:extLst>
          </p:cNvPr>
          <p:cNvPicPr>
            <a:picLocks noChangeAspect="1"/>
          </p:cNvPicPr>
          <p:nvPr userDrawn="1"/>
        </p:nvPicPr>
        <p:blipFill>
          <a:blip r:embed="rId2"/>
          <a:srcRect/>
          <a:stretch/>
        </p:blipFill>
        <p:spPr>
          <a:xfrm>
            <a:off x="0" y="0"/>
            <a:ext cx="12192000" cy="6860032"/>
          </a:xfrm>
          <a:prstGeom prst="rect">
            <a:avLst/>
          </a:prstGeom>
        </p:spPr>
      </p:pic>
      <p:sp>
        <p:nvSpPr>
          <p:cNvPr id="2" name="Title 1"/>
          <p:cNvSpPr>
            <a:spLocks noGrp="1"/>
          </p:cNvSpPr>
          <p:nvPr>
            <p:ph type="title"/>
          </p:nvPr>
        </p:nvSpPr>
        <p:spPr>
          <a:xfrm>
            <a:off x="609600" y="1029209"/>
            <a:ext cx="10972800" cy="1143000"/>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05280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A73DB-1136-4A51-B78D-9092349B6E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A44B0A-AADD-419D-A564-A09E3C0702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148C78-FABB-43A4-BA6D-1DA4BBA80618}"/>
              </a:ext>
            </a:extLst>
          </p:cNvPr>
          <p:cNvSpPr>
            <a:spLocks noGrp="1"/>
          </p:cNvSpPr>
          <p:nvPr>
            <p:ph type="dt" sz="half" idx="10"/>
          </p:nvPr>
        </p:nvSpPr>
        <p:spPr/>
        <p:txBody>
          <a:bodyPr/>
          <a:lstStyle/>
          <a:p>
            <a:fld id="{C8A9E409-589C-4F0F-922F-8212904F58E3}" type="datetimeFigureOut">
              <a:rPr lang="en-GB" smtClean="0"/>
              <a:t>07/11/2019</a:t>
            </a:fld>
            <a:endParaRPr lang="en-GB"/>
          </a:p>
        </p:txBody>
      </p:sp>
      <p:sp>
        <p:nvSpPr>
          <p:cNvPr id="5" name="Footer Placeholder 4">
            <a:extLst>
              <a:ext uri="{FF2B5EF4-FFF2-40B4-BE49-F238E27FC236}">
                <a16:creationId xmlns:a16="http://schemas.microsoft.com/office/drawing/2014/main" id="{C07EC774-8310-4108-A24D-489BF13280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C286A9-21BE-46E5-BCA8-C2443E514055}"/>
              </a:ext>
            </a:extLst>
          </p:cNvPr>
          <p:cNvSpPr>
            <a:spLocks noGrp="1"/>
          </p:cNvSpPr>
          <p:nvPr>
            <p:ph type="sldNum" sz="quarter" idx="12"/>
          </p:nvPr>
        </p:nvSpPr>
        <p:spPr/>
        <p:txBody>
          <a:bodyPr/>
          <a:lstStyle/>
          <a:p>
            <a:fld id="{622DD429-D2E9-4FFD-8EA5-F0F1FADD7E4E}" type="slidenum">
              <a:rPr lang="en-GB" smtClean="0"/>
              <a:t>‹#›</a:t>
            </a:fld>
            <a:endParaRPr lang="en-GB"/>
          </a:p>
        </p:txBody>
      </p:sp>
    </p:spTree>
    <p:extLst>
      <p:ext uri="{BB962C8B-B14F-4D97-AF65-F5344CB8AC3E}">
        <p14:creationId xmlns:p14="http://schemas.microsoft.com/office/powerpoint/2010/main" val="4220013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000F-B71D-44F8-A3CE-8E6588C96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74F387-C96F-4A9A-BC7B-82002EB644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E2B1C2-6FC3-4E11-9769-4FDA52CA4D3E}"/>
              </a:ext>
            </a:extLst>
          </p:cNvPr>
          <p:cNvSpPr>
            <a:spLocks noGrp="1"/>
          </p:cNvSpPr>
          <p:nvPr>
            <p:ph type="dt" sz="half" idx="10"/>
          </p:nvPr>
        </p:nvSpPr>
        <p:spPr/>
        <p:txBody>
          <a:bodyPr/>
          <a:lstStyle/>
          <a:p>
            <a:fld id="{C8A9E409-589C-4F0F-922F-8212904F58E3}" type="datetimeFigureOut">
              <a:rPr lang="en-GB" smtClean="0"/>
              <a:t>07/11/2019</a:t>
            </a:fld>
            <a:endParaRPr lang="en-GB"/>
          </a:p>
        </p:txBody>
      </p:sp>
      <p:sp>
        <p:nvSpPr>
          <p:cNvPr id="5" name="Footer Placeholder 4">
            <a:extLst>
              <a:ext uri="{FF2B5EF4-FFF2-40B4-BE49-F238E27FC236}">
                <a16:creationId xmlns:a16="http://schemas.microsoft.com/office/drawing/2014/main" id="{394E4564-B6AD-4A25-8C9F-F9F0C27B47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1EA9AF-B9A5-4351-B4DB-C677658C14C3}"/>
              </a:ext>
            </a:extLst>
          </p:cNvPr>
          <p:cNvSpPr>
            <a:spLocks noGrp="1"/>
          </p:cNvSpPr>
          <p:nvPr>
            <p:ph type="sldNum" sz="quarter" idx="12"/>
          </p:nvPr>
        </p:nvSpPr>
        <p:spPr/>
        <p:txBody>
          <a:bodyPr/>
          <a:lstStyle/>
          <a:p>
            <a:fld id="{622DD429-D2E9-4FFD-8EA5-F0F1FADD7E4E}" type="slidenum">
              <a:rPr lang="en-GB" smtClean="0"/>
              <a:t>‹#›</a:t>
            </a:fld>
            <a:endParaRPr lang="en-GB"/>
          </a:p>
        </p:txBody>
      </p:sp>
    </p:spTree>
    <p:extLst>
      <p:ext uri="{BB962C8B-B14F-4D97-AF65-F5344CB8AC3E}">
        <p14:creationId xmlns:p14="http://schemas.microsoft.com/office/powerpoint/2010/main" val="829465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F63FF-F241-4E14-B2FB-138A0B1FAC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D20FE8-0AA5-4DB3-8B18-4805482C02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EB4C51A-6C92-4496-9397-46FC2A4527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FB9491C-5FA2-4B02-ABF0-3654E65783BD}"/>
              </a:ext>
            </a:extLst>
          </p:cNvPr>
          <p:cNvSpPr>
            <a:spLocks noGrp="1"/>
          </p:cNvSpPr>
          <p:nvPr>
            <p:ph type="dt" sz="half" idx="10"/>
          </p:nvPr>
        </p:nvSpPr>
        <p:spPr/>
        <p:txBody>
          <a:bodyPr/>
          <a:lstStyle/>
          <a:p>
            <a:fld id="{C8A9E409-589C-4F0F-922F-8212904F58E3}" type="datetimeFigureOut">
              <a:rPr lang="en-GB" smtClean="0"/>
              <a:t>07/11/2019</a:t>
            </a:fld>
            <a:endParaRPr lang="en-GB"/>
          </a:p>
        </p:txBody>
      </p:sp>
      <p:sp>
        <p:nvSpPr>
          <p:cNvPr id="6" name="Footer Placeholder 5">
            <a:extLst>
              <a:ext uri="{FF2B5EF4-FFF2-40B4-BE49-F238E27FC236}">
                <a16:creationId xmlns:a16="http://schemas.microsoft.com/office/drawing/2014/main" id="{C3E14D80-8030-433E-8D75-3856CB8D54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B65D87-4F80-4EEA-A70E-60D6561C7FC2}"/>
              </a:ext>
            </a:extLst>
          </p:cNvPr>
          <p:cNvSpPr>
            <a:spLocks noGrp="1"/>
          </p:cNvSpPr>
          <p:nvPr>
            <p:ph type="sldNum" sz="quarter" idx="12"/>
          </p:nvPr>
        </p:nvSpPr>
        <p:spPr/>
        <p:txBody>
          <a:bodyPr/>
          <a:lstStyle/>
          <a:p>
            <a:fld id="{622DD429-D2E9-4FFD-8EA5-F0F1FADD7E4E}" type="slidenum">
              <a:rPr lang="en-GB" smtClean="0"/>
              <a:t>‹#›</a:t>
            </a:fld>
            <a:endParaRPr lang="en-GB"/>
          </a:p>
        </p:txBody>
      </p:sp>
    </p:spTree>
    <p:extLst>
      <p:ext uri="{BB962C8B-B14F-4D97-AF65-F5344CB8AC3E}">
        <p14:creationId xmlns:p14="http://schemas.microsoft.com/office/powerpoint/2010/main" val="2345307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6A4C3-BB83-4887-99AE-3A7CC17333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B76B82-8C33-45C1-885F-F195B45F44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5F437B-C0FB-44B1-80B3-F7FF2ABA1A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7319CF8-5F80-4238-9D53-17EC0C4685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50D9E3-861D-4F44-8991-EFF07AE4B0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15FACC4-194D-417A-ABB2-4D24511AD3E9}"/>
              </a:ext>
            </a:extLst>
          </p:cNvPr>
          <p:cNvSpPr>
            <a:spLocks noGrp="1"/>
          </p:cNvSpPr>
          <p:nvPr>
            <p:ph type="dt" sz="half" idx="10"/>
          </p:nvPr>
        </p:nvSpPr>
        <p:spPr/>
        <p:txBody>
          <a:bodyPr/>
          <a:lstStyle/>
          <a:p>
            <a:fld id="{C8A9E409-589C-4F0F-922F-8212904F58E3}" type="datetimeFigureOut">
              <a:rPr lang="en-GB" smtClean="0"/>
              <a:t>07/11/2019</a:t>
            </a:fld>
            <a:endParaRPr lang="en-GB"/>
          </a:p>
        </p:txBody>
      </p:sp>
      <p:sp>
        <p:nvSpPr>
          <p:cNvPr id="8" name="Footer Placeholder 7">
            <a:extLst>
              <a:ext uri="{FF2B5EF4-FFF2-40B4-BE49-F238E27FC236}">
                <a16:creationId xmlns:a16="http://schemas.microsoft.com/office/drawing/2014/main" id="{B595D7FD-E420-42A2-86EA-F54DFE675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C9D2F8A-0F07-4B22-BD8D-C9308AC954B9}"/>
              </a:ext>
            </a:extLst>
          </p:cNvPr>
          <p:cNvSpPr>
            <a:spLocks noGrp="1"/>
          </p:cNvSpPr>
          <p:nvPr>
            <p:ph type="sldNum" sz="quarter" idx="12"/>
          </p:nvPr>
        </p:nvSpPr>
        <p:spPr/>
        <p:txBody>
          <a:bodyPr/>
          <a:lstStyle/>
          <a:p>
            <a:fld id="{622DD429-D2E9-4FFD-8EA5-F0F1FADD7E4E}" type="slidenum">
              <a:rPr lang="en-GB" smtClean="0"/>
              <a:t>‹#›</a:t>
            </a:fld>
            <a:endParaRPr lang="en-GB"/>
          </a:p>
        </p:txBody>
      </p:sp>
    </p:spTree>
    <p:extLst>
      <p:ext uri="{BB962C8B-B14F-4D97-AF65-F5344CB8AC3E}">
        <p14:creationId xmlns:p14="http://schemas.microsoft.com/office/powerpoint/2010/main" val="4195532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5458-26ED-4338-A300-81E6138152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5094AB-7702-4906-BE1A-2ABB8DC84F28}"/>
              </a:ext>
            </a:extLst>
          </p:cNvPr>
          <p:cNvSpPr>
            <a:spLocks noGrp="1"/>
          </p:cNvSpPr>
          <p:nvPr>
            <p:ph type="dt" sz="half" idx="10"/>
          </p:nvPr>
        </p:nvSpPr>
        <p:spPr/>
        <p:txBody>
          <a:bodyPr/>
          <a:lstStyle/>
          <a:p>
            <a:fld id="{C8A9E409-589C-4F0F-922F-8212904F58E3}" type="datetimeFigureOut">
              <a:rPr lang="en-GB" smtClean="0"/>
              <a:t>07/11/2019</a:t>
            </a:fld>
            <a:endParaRPr lang="en-GB"/>
          </a:p>
        </p:txBody>
      </p:sp>
      <p:sp>
        <p:nvSpPr>
          <p:cNvPr id="4" name="Footer Placeholder 3">
            <a:extLst>
              <a:ext uri="{FF2B5EF4-FFF2-40B4-BE49-F238E27FC236}">
                <a16:creationId xmlns:a16="http://schemas.microsoft.com/office/drawing/2014/main" id="{B5E16107-815D-455B-87C1-2B2F9559AC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F9A6CF0-3A2A-491A-9199-37F500BAD0CF}"/>
              </a:ext>
            </a:extLst>
          </p:cNvPr>
          <p:cNvSpPr>
            <a:spLocks noGrp="1"/>
          </p:cNvSpPr>
          <p:nvPr>
            <p:ph type="sldNum" sz="quarter" idx="12"/>
          </p:nvPr>
        </p:nvSpPr>
        <p:spPr/>
        <p:txBody>
          <a:bodyPr/>
          <a:lstStyle/>
          <a:p>
            <a:fld id="{622DD429-D2E9-4FFD-8EA5-F0F1FADD7E4E}" type="slidenum">
              <a:rPr lang="en-GB" smtClean="0"/>
              <a:t>‹#›</a:t>
            </a:fld>
            <a:endParaRPr lang="en-GB"/>
          </a:p>
        </p:txBody>
      </p:sp>
    </p:spTree>
    <p:extLst>
      <p:ext uri="{BB962C8B-B14F-4D97-AF65-F5344CB8AC3E}">
        <p14:creationId xmlns:p14="http://schemas.microsoft.com/office/powerpoint/2010/main" val="2979282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279537-A2EC-42D5-B77E-E1080CF0D1AA}"/>
              </a:ext>
            </a:extLst>
          </p:cNvPr>
          <p:cNvSpPr>
            <a:spLocks noGrp="1"/>
          </p:cNvSpPr>
          <p:nvPr>
            <p:ph type="dt" sz="half" idx="10"/>
          </p:nvPr>
        </p:nvSpPr>
        <p:spPr/>
        <p:txBody>
          <a:bodyPr/>
          <a:lstStyle/>
          <a:p>
            <a:fld id="{C8A9E409-589C-4F0F-922F-8212904F58E3}" type="datetimeFigureOut">
              <a:rPr lang="en-GB" smtClean="0"/>
              <a:t>07/11/2019</a:t>
            </a:fld>
            <a:endParaRPr lang="en-GB"/>
          </a:p>
        </p:txBody>
      </p:sp>
      <p:sp>
        <p:nvSpPr>
          <p:cNvPr id="3" name="Footer Placeholder 2">
            <a:extLst>
              <a:ext uri="{FF2B5EF4-FFF2-40B4-BE49-F238E27FC236}">
                <a16:creationId xmlns:a16="http://schemas.microsoft.com/office/drawing/2014/main" id="{D58DA1F6-FEB7-4C8F-ABB4-5451D0825C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1CF61E-8E0B-4B6E-8E26-8CE44E6795E1}"/>
              </a:ext>
            </a:extLst>
          </p:cNvPr>
          <p:cNvSpPr>
            <a:spLocks noGrp="1"/>
          </p:cNvSpPr>
          <p:nvPr>
            <p:ph type="sldNum" sz="quarter" idx="12"/>
          </p:nvPr>
        </p:nvSpPr>
        <p:spPr/>
        <p:txBody>
          <a:bodyPr/>
          <a:lstStyle/>
          <a:p>
            <a:fld id="{622DD429-D2E9-4FFD-8EA5-F0F1FADD7E4E}" type="slidenum">
              <a:rPr lang="en-GB" smtClean="0"/>
              <a:t>‹#›</a:t>
            </a:fld>
            <a:endParaRPr lang="en-GB"/>
          </a:p>
        </p:txBody>
      </p:sp>
    </p:spTree>
    <p:extLst>
      <p:ext uri="{BB962C8B-B14F-4D97-AF65-F5344CB8AC3E}">
        <p14:creationId xmlns:p14="http://schemas.microsoft.com/office/powerpoint/2010/main" val="4250142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1F04-C0F7-4F84-BED7-CEDCCEC978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094AB2-9E9C-4586-BE9F-0916D6E5DE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C8F2AD-7930-49D7-B91A-98F6A11C4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A1CFEF-24E0-429F-8350-5EE5D539812D}"/>
              </a:ext>
            </a:extLst>
          </p:cNvPr>
          <p:cNvSpPr>
            <a:spLocks noGrp="1"/>
          </p:cNvSpPr>
          <p:nvPr>
            <p:ph type="dt" sz="half" idx="10"/>
          </p:nvPr>
        </p:nvSpPr>
        <p:spPr/>
        <p:txBody>
          <a:bodyPr/>
          <a:lstStyle/>
          <a:p>
            <a:fld id="{C8A9E409-589C-4F0F-922F-8212904F58E3}" type="datetimeFigureOut">
              <a:rPr lang="en-GB" smtClean="0"/>
              <a:t>07/11/2019</a:t>
            </a:fld>
            <a:endParaRPr lang="en-GB"/>
          </a:p>
        </p:txBody>
      </p:sp>
      <p:sp>
        <p:nvSpPr>
          <p:cNvPr id="6" name="Footer Placeholder 5">
            <a:extLst>
              <a:ext uri="{FF2B5EF4-FFF2-40B4-BE49-F238E27FC236}">
                <a16:creationId xmlns:a16="http://schemas.microsoft.com/office/drawing/2014/main" id="{77E9BC42-A30E-4076-A018-FE4C5C1722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A24F35-295B-4CEA-8B1C-4A2A34A48EB3}"/>
              </a:ext>
            </a:extLst>
          </p:cNvPr>
          <p:cNvSpPr>
            <a:spLocks noGrp="1"/>
          </p:cNvSpPr>
          <p:nvPr>
            <p:ph type="sldNum" sz="quarter" idx="12"/>
          </p:nvPr>
        </p:nvSpPr>
        <p:spPr/>
        <p:txBody>
          <a:bodyPr/>
          <a:lstStyle/>
          <a:p>
            <a:fld id="{622DD429-D2E9-4FFD-8EA5-F0F1FADD7E4E}" type="slidenum">
              <a:rPr lang="en-GB" smtClean="0"/>
              <a:t>‹#›</a:t>
            </a:fld>
            <a:endParaRPr lang="en-GB"/>
          </a:p>
        </p:txBody>
      </p:sp>
    </p:spTree>
    <p:extLst>
      <p:ext uri="{BB962C8B-B14F-4D97-AF65-F5344CB8AC3E}">
        <p14:creationId xmlns:p14="http://schemas.microsoft.com/office/powerpoint/2010/main" val="2425216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BF637-8B4B-4A89-B428-CDD13F5D0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64E4A1C-DC34-486C-885B-D63C251A70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1A0505A-1BEB-47B3-8E9A-B017AAEA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95143-2C24-47C8-A0C2-94566E72F6E6}"/>
              </a:ext>
            </a:extLst>
          </p:cNvPr>
          <p:cNvSpPr>
            <a:spLocks noGrp="1"/>
          </p:cNvSpPr>
          <p:nvPr>
            <p:ph type="dt" sz="half" idx="10"/>
          </p:nvPr>
        </p:nvSpPr>
        <p:spPr/>
        <p:txBody>
          <a:bodyPr/>
          <a:lstStyle/>
          <a:p>
            <a:fld id="{C8A9E409-589C-4F0F-922F-8212904F58E3}" type="datetimeFigureOut">
              <a:rPr lang="en-GB" smtClean="0"/>
              <a:t>07/11/2019</a:t>
            </a:fld>
            <a:endParaRPr lang="en-GB"/>
          </a:p>
        </p:txBody>
      </p:sp>
      <p:sp>
        <p:nvSpPr>
          <p:cNvPr id="6" name="Footer Placeholder 5">
            <a:extLst>
              <a:ext uri="{FF2B5EF4-FFF2-40B4-BE49-F238E27FC236}">
                <a16:creationId xmlns:a16="http://schemas.microsoft.com/office/drawing/2014/main" id="{993C37FE-3892-4AAA-93A1-5CD332CDA2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AD4E86-7062-4565-B204-ABE8BA390349}"/>
              </a:ext>
            </a:extLst>
          </p:cNvPr>
          <p:cNvSpPr>
            <a:spLocks noGrp="1"/>
          </p:cNvSpPr>
          <p:nvPr>
            <p:ph type="sldNum" sz="quarter" idx="12"/>
          </p:nvPr>
        </p:nvSpPr>
        <p:spPr/>
        <p:txBody>
          <a:bodyPr/>
          <a:lstStyle/>
          <a:p>
            <a:fld id="{622DD429-D2E9-4FFD-8EA5-F0F1FADD7E4E}" type="slidenum">
              <a:rPr lang="en-GB" smtClean="0"/>
              <a:t>‹#›</a:t>
            </a:fld>
            <a:endParaRPr lang="en-GB"/>
          </a:p>
        </p:txBody>
      </p:sp>
    </p:spTree>
    <p:extLst>
      <p:ext uri="{BB962C8B-B14F-4D97-AF65-F5344CB8AC3E}">
        <p14:creationId xmlns:p14="http://schemas.microsoft.com/office/powerpoint/2010/main" val="821424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F96E62-87CE-4942-BB94-EBEA3BB6FB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49B42C-55BD-4344-A913-55EE5A226B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EC10C3-0862-4372-A516-CA351BD647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9E409-589C-4F0F-922F-8212904F58E3}" type="datetimeFigureOut">
              <a:rPr lang="en-GB" smtClean="0"/>
              <a:t>07/11/2019</a:t>
            </a:fld>
            <a:endParaRPr lang="en-GB"/>
          </a:p>
        </p:txBody>
      </p:sp>
      <p:sp>
        <p:nvSpPr>
          <p:cNvPr id="5" name="Footer Placeholder 4">
            <a:extLst>
              <a:ext uri="{FF2B5EF4-FFF2-40B4-BE49-F238E27FC236}">
                <a16:creationId xmlns:a16="http://schemas.microsoft.com/office/drawing/2014/main" id="{B8F6DFB3-FD77-4551-AC68-AE0366446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962615-510A-4B68-810F-51CB8FAF36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DD429-D2E9-4FFD-8EA5-F0F1FADD7E4E}" type="slidenum">
              <a:rPr lang="en-GB" smtClean="0"/>
              <a:t>‹#›</a:t>
            </a:fld>
            <a:endParaRPr lang="en-GB"/>
          </a:p>
        </p:txBody>
      </p:sp>
    </p:spTree>
    <p:extLst>
      <p:ext uri="{BB962C8B-B14F-4D97-AF65-F5344CB8AC3E}">
        <p14:creationId xmlns:p14="http://schemas.microsoft.com/office/powerpoint/2010/main" val="3298251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5.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notesSlide" Target="../notesSlides/notesSlide11.xml"/><Relationship Id="rId7"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c2-ai.net/success-stories/" TargetMode="External"/><Relationship Id="rId4" Type="http://schemas.openxmlformats.org/officeDocument/2006/relationships/hyperlink" Target="https://c2-ai.net/what-we-do/reference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c2-ai.net/faq/"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grattan.edu.au/report/safer-care-saves-money/" TargetMode="External"/><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www.marketscreener.com/news/High-Quality-Hospitals-Deliver-Lower-Cost-Care-82-of-the-Time--27363041/" TargetMode="External"/><Relationship Id="rId5" Type="http://schemas.openxmlformats.org/officeDocument/2006/relationships/image" Target="../media/image26.jpeg"/><Relationship Id="rId10" Type="http://schemas.openxmlformats.org/officeDocument/2006/relationships/hyperlink" Target="https://www.gmc-uk.org/-/media/documents/preventable-patient-harm-across-health-care-services_pdf-73538295.pdf" TargetMode="External"/><Relationship Id="rId4" Type="http://schemas.openxmlformats.org/officeDocument/2006/relationships/image" Target="../media/image25.png"/><Relationship Id="rId9" Type="http://schemas.openxmlformats.org/officeDocument/2006/relationships/hyperlink" Target="https://www.hee.nhs.uk/sites/default/files/documents/Improving%20safety%20through%20education%20and%20training.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E5E0E8-F20F-C948-9BB5-13877CE581AB}"/>
              </a:ext>
            </a:extLst>
          </p:cNvPr>
          <p:cNvSpPr>
            <a:spLocks noGrp="1"/>
          </p:cNvSpPr>
          <p:nvPr>
            <p:ph sz="half" idx="4294967295"/>
          </p:nvPr>
        </p:nvSpPr>
        <p:spPr>
          <a:xfrm>
            <a:off x="609599" y="1166546"/>
            <a:ext cx="5684019" cy="4510616"/>
          </a:xfrm>
          <a:prstGeom prst="rect">
            <a:avLst/>
          </a:prstGeom>
        </p:spPr>
        <p:txBody>
          <a:bodyPr>
            <a:noAutofit/>
          </a:bodyPr>
          <a:lstStyle/>
          <a:p>
            <a:pPr marL="0" indent="0">
              <a:buNone/>
            </a:pPr>
            <a:r>
              <a:rPr lang="en-GB" altLang="en-US" sz="1400" b="1" dirty="0"/>
              <a:t>What is the problem that your intervention addresses?</a:t>
            </a:r>
            <a:endParaRPr lang="en-GB" altLang="en-US" sz="1200" b="1" dirty="0"/>
          </a:p>
          <a:p>
            <a:pPr marL="0" indent="0">
              <a:spcBef>
                <a:spcPts val="600"/>
              </a:spcBef>
              <a:buNone/>
            </a:pPr>
            <a:r>
              <a:rPr lang="en-GB" altLang="en-US" sz="1050" dirty="0"/>
              <a:t>Hospitals want to demonstrably provide the highest standard of care and safety for patients.  </a:t>
            </a:r>
          </a:p>
          <a:p>
            <a:pPr marL="0" indent="0">
              <a:spcBef>
                <a:spcPts val="600"/>
              </a:spcBef>
              <a:buNone/>
            </a:pPr>
            <a:r>
              <a:rPr lang="en-GB" altLang="en-US" sz="1050" b="1" dirty="0"/>
              <a:t>To achieve this, they need a system that can:</a:t>
            </a:r>
          </a:p>
          <a:p>
            <a:pPr>
              <a:spcBef>
                <a:spcPts val="600"/>
              </a:spcBef>
            </a:pPr>
            <a:r>
              <a:rPr lang="en-GB" altLang="en-US" sz="1050" dirty="0"/>
              <a:t>accurately help them identify both avoidable mortality and harm within the hospital </a:t>
            </a:r>
          </a:p>
          <a:p>
            <a:pPr>
              <a:spcBef>
                <a:spcPts val="600"/>
              </a:spcBef>
            </a:pPr>
            <a:r>
              <a:rPr lang="en-GB" altLang="en-US" sz="1050" dirty="0"/>
              <a:t>assess performance that reflects the true case-mix of patients (physiology, triggers of avoidable harm, complications, risk of any surgical intervention/procedure etc.) rather than comparing simple complication/mortality rates to national averages</a:t>
            </a:r>
          </a:p>
          <a:p>
            <a:pPr>
              <a:spcBef>
                <a:spcPts val="600"/>
              </a:spcBef>
            </a:pPr>
            <a:r>
              <a:rPr lang="en-GB" altLang="en-US" sz="1050" dirty="0"/>
              <a:t>drill down to resolving the causes at patient level with solutions</a:t>
            </a:r>
          </a:p>
          <a:p>
            <a:pPr>
              <a:spcBef>
                <a:spcPts val="600"/>
              </a:spcBef>
            </a:pPr>
            <a:r>
              <a:rPr lang="en-GB" altLang="en-US" sz="1050" dirty="0"/>
              <a:t>identify omissions to act or treat in addition to existing incident reporting</a:t>
            </a:r>
          </a:p>
          <a:p>
            <a:pPr>
              <a:spcBef>
                <a:spcPts val="600"/>
              </a:spcBef>
            </a:pPr>
            <a:r>
              <a:rPr lang="en-GB" altLang="en-US" sz="1050" dirty="0"/>
              <a:t>provide this feedback on emerging issues quickly (within 30 days) so that the hospital can resolve the harm/mortality problem</a:t>
            </a:r>
          </a:p>
          <a:p>
            <a:pPr>
              <a:spcBef>
                <a:spcPts val="600"/>
              </a:spcBef>
            </a:pPr>
            <a:r>
              <a:rPr lang="en-GB" altLang="en-US" sz="1050" dirty="0"/>
              <a:t>identify subtle but significant and serious issues (e.g. single clinician issues on a handful of cases) </a:t>
            </a:r>
          </a:p>
          <a:p>
            <a:pPr>
              <a:spcBef>
                <a:spcPts val="600"/>
              </a:spcBef>
            </a:pPr>
            <a:r>
              <a:rPr lang="en-GB" altLang="en-US" sz="1050" dirty="0"/>
              <a:t>spot and resolve potentially runaway issues that have caused some of the scandals that have been reported in the last few years</a:t>
            </a:r>
          </a:p>
          <a:p>
            <a:pPr marL="0" indent="0">
              <a:spcBef>
                <a:spcPts val="600"/>
              </a:spcBef>
              <a:buNone/>
            </a:pPr>
            <a:r>
              <a:rPr lang="en-GB" altLang="en-US" sz="1050" b="1" dirty="0"/>
              <a:t>Existing BI type systems do not provide this information as they:</a:t>
            </a:r>
          </a:p>
          <a:p>
            <a:pPr>
              <a:spcBef>
                <a:spcPts val="600"/>
              </a:spcBef>
            </a:pPr>
            <a:r>
              <a:rPr lang="en-GB" altLang="en-US" sz="1050" dirty="0"/>
              <a:t>only report on a 6 to 12 month delay</a:t>
            </a:r>
          </a:p>
          <a:p>
            <a:pPr>
              <a:spcBef>
                <a:spcPts val="600"/>
              </a:spcBef>
            </a:pPr>
            <a:r>
              <a:rPr lang="en-GB" altLang="en-US" sz="1050" dirty="0"/>
              <a:t>do not do accurate risk-adjustment at a patient level (e.g. do not consider every diagnosis for patients)</a:t>
            </a:r>
          </a:p>
          <a:p>
            <a:pPr>
              <a:spcBef>
                <a:spcPts val="600"/>
              </a:spcBef>
            </a:pPr>
            <a:r>
              <a:rPr lang="en-GB" altLang="en-US" sz="1050" dirty="0"/>
              <a:t>are not able to identify specific patients to support follow-up case-note investigations</a:t>
            </a:r>
          </a:p>
          <a:p>
            <a:pPr>
              <a:spcBef>
                <a:spcPts val="600"/>
              </a:spcBef>
            </a:pPr>
            <a:r>
              <a:rPr lang="en-GB" altLang="en-US" sz="1050" dirty="0"/>
              <a:t>do not consider avoidable harm in any detail, and critically cannot identify harm that has occurred from omissions to treat or act.</a:t>
            </a:r>
          </a:p>
          <a:p>
            <a:pPr>
              <a:spcBef>
                <a:spcPts val="600"/>
              </a:spcBef>
            </a:pPr>
            <a:r>
              <a:rPr lang="en-GB" altLang="en-US" sz="1050" dirty="0"/>
              <a:t>may sometimes identify major issues such as AKI but cannot say where it is happening within the hospital and provide solutions</a:t>
            </a:r>
          </a:p>
          <a:p>
            <a:endParaRPr lang="en-GB" altLang="en-US" sz="1200" dirty="0"/>
          </a:p>
          <a:p>
            <a:pPr marL="0" indent="0">
              <a:buNone/>
            </a:pPr>
            <a:r>
              <a:rPr lang="en-GB" altLang="en-US" sz="1200" dirty="0"/>
              <a:t> </a:t>
            </a:r>
          </a:p>
          <a:p>
            <a:pPr marL="0" indent="0">
              <a:lnSpc>
                <a:spcPct val="100000"/>
              </a:lnSpc>
              <a:spcBef>
                <a:spcPts val="600"/>
              </a:spcBef>
              <a:buNone/>
            </a:pPr>
            <a:br>
              <a:rPr lang="en-GB" sz="1600" dirty="0"/>
            </a:br>
            <a:endParaRPr lang="en-GB" altLang="en-US" sz="1200" dirty="0"/>
          </a:p>
        </p:txBody>
      </p:sp>
      <p:sp>
        <p:nvSpPr>
          <p:cNvPr id="2" name="Title 1">
            <a:extLst>
              <a:ext uri="{FF2B5EF4-FFF2-40B4-BE49-F238E27FC236}">
                <a16:creationId xmlns:a16="http://schemas.microsoft.com/office/drawing/2014/main" id="{749CDF50-E73E-064A-9271-6B2CE962E32A}"/>
              </a:ext>
            </a:extLst>
          </p:cNvPr>
          <p:cNvSpPr>
            <a:spLocks noGrp="1"/>
          </p:cNvSpPr>
          <p:nvPr>
            <p:ph type="title"/>
          </p:nvPr>
        </p:nvSpPr>
        <p:spPr>
          <a:xfrm>
            <a:off x="609600" y="368720"/>
            <a:ext cx="10972800" cy="1143000"/>
          </a:xfrm>
        </p:spPr>
        <p:txBody>
          <a:bodyPr>
            <a:normAutofit/>
          </a:bodyPr>
          <a:lstStyle/>
          <a:p>
            <a:r>
              <a:rPr lang="en-GB" altLang="en-US" sz="2400" dirty="0"/>
              <a:t>Problem we are addressing and consequences</a:t>
            </a:r>
            <a:endParaRPr lang="en-US" sz="2400" dirty="0"/>
          </a:p>
        </p:txBody>
      </p:sp>
      <p:sp>
        <p:nvSpPr>
          <p:cNvPr id="8" name="Content Placeholder 2">
            <a:extLst>
              <a:ext uri="{FF2B5EF4-FFF2-40B4-BE49-F238E27FC236}">
                <a16:creationId xmlns:a16="http://schemas.microsoft.com/office/drawing/2014/main" id="{9E6FF29C-E621-4467-A810-EF473095CE84}"/>
              </a:ext>
            </a:extLst>
          </p:cNvPr>
          <p:cNvSpPr txBox="1">
            <a:spLocks/>
          </p:cNvSpPr>
          <p:nvPr/>
        </p:nvSpPr>
        <p:spPr>
          <a:xfrm>
            <a:off x="6487886" y="1225161"/>
            <a:ext cx="4900247" cy="4510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altLang="en-US" sz="1400" b="1" dirty="0"/>
              <a:t>What are </a:t>
            </a:r>
            <a:r>
              <a:rPr lang="en-GB" altLang="en-US" sz="1400" b="1"/>
              <a:t>the consequences?</a:t>
            </a:r>
            <a:r>
              <a:rPr lang="en-GB" altLang="en-US" sz="1400"/>
              <a:t> </a:t>
            </a:r>
            <a:endParaRPr lang="en-GB" altLang="en-US" sz="1400" dirty="0"/>
          </a:p>
          <a:p>
            <a:pPr marL="0" indent="0">
              <a:lnSpc>
                <a:spcPct val="100000"/>
              </a:lnSpc>
              <a:spcBef>
                <a:spcPts val="600"/>
              </a:spcBef>
              <a:buNone/>
            </a:pPr>
            <a:r>
              <a:rPr lang="en-GB" sz="1100" dirty="0"/>
              <a:t>There are significant consequences for hospitals of not using a system like ours.</a:t>
            </a:r>
          </a:p>
          <a:p>
            <a:pPr marL="0" indent="0">
              <a:lnSpc>
                <a:spcPct val="100000"/>
              </a:lnSpc>
              <a:spcBef>
                <a:spcPts val="600"/>
              </a:spcBef>
              <a:buNone/>
            </a:pPr>
            <a:r>
              <a:rPr lang="en-GB" sz="1100" b="1" dirty="0"/>
              <a:t>Patient Harm</a:t>
            </a:r>
          </a:p>
          <a:p>
            <a:pPr>
              <a:lnSpc>
                <a:spcPct val="100000"/>
              </a:lnSpc>
              <a:spcBef>
                <a:spcPts val="600"/>
              </a:spcBef>
            </a:pPr>
            <a:r>
              <a:rPr lang="en-GB" sz="1100" dirty="0"/>
              <a:t>Hospital cannot truly understand how it is performing at hospital, specialty, team and consultant level – meaning there are significantly higher instances of lives lost , avoidable harm and readmissions than necessary </a:t>
            </a:r>
          </a:p>
          <a:p>
            <a:pPr>
              <a:lnSpc>
                <a:spcPct val="100000"/>
              </a:lnSpc>
              <a:spcBef>
                <a:spcPts val="600"/>
              </a:spcBef>
            </a:pPr>
            <a:r>
              <a:rPr lang="en-GB" sz="1100" dirty="0"/>
              <a:t>Variability in patient care (increasing treatment costs)</a:t>
            </a:r>
          </a:p>
          <a:p>
            <a:pPr>
              <a:lnSpc>
                <a:spcPct val="100000"/>
              </a:lnSpc>
              <a:spcBef>
                <a:spcPts val="600"/>
              </a:spcBef>
            </a:pPr>
            <a:r>
              <a:rPr lang="en-GB" sz="1100" dirty="0"/>
              <a:t>Some higher risk operations avoided due to potential impact on surgeon’s stats</a:t>
            </a:r>
          </a:p>
          <a:p>
            <a:pPr marL="0" indent="0">
              <a:lnSpc>
                <a:spcPct val="100000"/>
              </a:lnSpc>
              <a:spcBef>
                <a:spcPts val="600"/>
              </a:spcBef>
              <a:buNone/>
            </a:pPr>
            <a:r>
              <a:rPr lang="en-GB" sz="1100" b="1" dirty="0"/>
              <a:t>Wasted Money</a:t>
            </a:r>
          </a:p>
          <a:p>
            <a:pPr>
              <a:lnSpc>
                <a:spcPct val="100000"/>
              </a:lnSpc>
              <a:spcBef>
                <a:spcPts val="600"/>
              </a:spcBef>
            </a:pPr>
            <a:r>
              <a:rPr lang="en-GB" sz="1100" dirty="0"/>
              <a:t>Direct opex costs to treat patients</a:t>
            </a:r>
          </a:p>
          <a:p>
            <a:pPr>
              <a:lnSpc>
                <a:spcPct val="100000"/>
              </a:lnSpc>
              <a:spcBef>
                <a:spcPts val="600"/>
              </a:spcBef>
            </a:pPr>
            <a:r>
              <a:rPr lang="en-GB" sz="1100" dirty="0"/>
              <a:t>Around £1.3m pa of clinical negligence costs per hospital</a:t>
            </a:r>
          </a:p>
          <a:p>
            <a:pPr marL="0" indent="0">
              <a:lnSpc>
                <a:spcPct val="100000"/>
              </a:lnSpc>
              <a:spcBef>
                <a:spcPts val="600"/>
              </a:spcBef>
              <a:buNone/>
            </a:pPr>
            <a:r>
              <a:rPr lang="en-GB" sz="1100" b="1" dirty="0"/>
              <a:t>Wasted Resources</a:t>
            </a:r>
          </a:p>
          <a:p>
            <a:pPr>
              <a:lnSpc>
                <a:spcPct val="100000"/>
              </a:lnSpc>
              <a:spcBef>
                <a:spcPts val="600"/>
              </a:spcBef>
            </a:pPr>
            <a:r>
              <a:rPr lang="en-GB" sz="1100" dirty="0"/>
              <a:t>Improvement teams chasing down problems that don’t exist (false positives)</a:t>
            </a:r>
          </a:p>
          <a:p>
            <a:pPr>
              <a:lnSpc>
                <a:spcPct val="100000"/>
              </a:lnSpc>
              <a:spcBef>
                <a:spcPts val="600"/>
              </a:spcBef>
            </a:pPr>
            <a:r>
              <a:rPr lang="en-GB" sz="1100" dirty="0"/>
              <a:t>Failure to engage whole hospital staff in improvements</a:t>
            </a:r>
          </a:p>
          <a:p>
            <a:pPr>
              <a:lnSpc>
                <a:spcPct val="100000"/>
              </a:lnSpc>
              <a:spcBef>
                <a:spcPts val="600"/>
              </a:spcBef>
            </a:pPr>
            <a:r>
              <a:rPr lang="en-GB" sz="1100" dirty="0"/>
              <a:t>Beds blocked by patients that were avoidably harmed</a:t>
            </a:r>
          </a:p>
          <a:p>
            <a:pPr marL="0" indent="0">
              <a:lnSpc>
                <a:spcPct val="100000"/>
              </a:lnSpc>
              <a:spcBef>
                <a:spcPts val="600"/>
              </a:spcBef>
              <a:buNone/>
            </a:pPr>
            <a:r>
              <a:rPr lang="en-GB" sz="1100" b="1" dirty="0"/>
              <a:t>Reputation and Governance</a:t>
            </a:r>
          </a:p>
          <a:p>
            <a:pPr marL="0" indent="0">
              <a:lnSpc>
                <a:spcPct val="100000"/>
              </a:lnSpc>
              <a:spcBef>
                <a:spcPts val="600"/>
              </a:spcBef>
              <a:buNone/>
            </a:pPr>
            <a:r>
              <a:rPr lang="en-GB" sz="1100" dirty="0"/>
              <a:t>Cannot deliver highest standards of clinical governance</a:t>
            </a:r>
          </a:p>
          <a:p>
            <a:pPr marL="0" indent="0">
              <a:lnSpc>
                <a:spcPct val="100000"/>
              </a:lnSpc>
              <a:spcBef>
                <a:spcPts val="600"/>
              </a:spcBef>
              <a:buNone/>
            </a:pPr>
            <a:r>
              <a:rPr lang="en-GB" sz="1100" dirty="0"/>
              <a:t>Potentially lower CQC ratings than are warranted</a:t>
            </a:r>
          </a:p>
          <a:p>
            <a:pPr marL="0" indent="0">
              <a:lnSpc>
                <a:spcPct val="100000"/>
              </a:lnSpc>
              <a:spcBef>
                <a:spcPts val="600"/>
              </a:spcBef>
              <a:buNone/>
            </a:pPr>
            <a:r>
              <a:rPr lang="en-GB" sz="1100" dirty="0"/>
              <a:t>Cannot demonstrate performance and improvements over time</a:t>
            </a:r>
          </a:p>
          <a:p>
            <a:pPr marL="0" indent="0">
              <a:lnSpc>
                <a:spcPct val="100000"/>
              </a:lnSpc>
              <a:spcBef>
                <a:spcPts val="600"/>
              </a:spcBef>
              <a:buNone/>
            </a:pPr>
            <a:r>
              <a:rPr lang="en-GB" sz="1100" dirty="0"/>
              <a:t>Hospitals do not have the evidence they need to defend their reputation and assist in CQC assessments</a:t>
            </a:r>
          </a:p>
          <a:p>
            <a:pPr marL="0" indent="0">
              <a:lnSpc>
                <a:spcPct val="100000"/>
              </a:lnSpc>
              <a:spcBef>
                <a:spcPts val="600"/>
              </a:spcBef>
              <a:buNone/>
            </a:pPr>
            <a:r>
              <a:rPr lang="en-GB" sz="1100" dirty="0"/>
              <a:t>Higher complaints than necessary</a:t>
            </a:r>
          </a:p>
          <a:p>
            <a:pPr marL="0" indent="0">
              <a:lnSpc>
                <a:spcPct val="100000"/>
              </a:lnSpc>
              <a:spcBef>
                <a:spcPts val="600"/>
              </a:spcBef>
              <a:buNone/>
            </a:pPr>
            <a:endParaRPr lang="en-GB" sz="1200" dirty="0"/>
          </a:p>
          <a:p>
            <a:pPr marL="0" indent="0">
              <a:lnSpc>
                <a:spcPct val="100000"/>
              </a:lnSpc>
              <a:spcBef>
                <a:spcPts val="600"/>
              </a:spcBef>
              <a:buNone/>
            </a:pPr>
            <a:endParaRPr lang="en-GB" sz="1200" dirty="0"/>
          </a:p>
          <a:p>
            <a:pPr marL="457200" lvl="1" indent="0">
              <a:spcBef>
                <a:spcPts val="600"/>
              </a:spcBef>
              <a:buNone/>
            </a:pPr>
            <a:endParaRPr lang="en-GB" altLang="en-US" sz="1200" dirty="0"/>
          </a:p>
          <a:p>
            <a:pPr marL="457200" lvl="1" indent="0">
              <a:spcBef>
                <a:spcPts val="600"/>
              </a:spcBef>
              <a:buNone/>
            </a:pPr>
            <a:endParaRPr lang="en-GB" altLang="en-US" sz="1200" dirty="0"/>
          </a:p>
          <a:p>
            <a:pPr marL="457200" lvl="1" indent="0">
              <a:spcBef>
                <a:spcPts val="600"/>
              </a:spcBef>
              <a:buNone/>
            </a:pPr>
            <a:endParaRPr lang="en-GB" altLang="en-US" sz="1200" dirty="0"/>
          </a:p>
          <a:p>
            <a:pPr marL="457200" lvl="1" indent="0">
              <a:spcBef>
                <a:spcPts val="600"/>
              </a:spcBef>
              <a:buNone/>
            </a:pPr>
            <a:r>
              <a:rPr lang="en-GB" altLang="en-US" sz="1200" dirty="0"/>
              <a:t>(missed opportunity - outcomes / health care resource utilisation)</a:t>
            </a:r>
          </a:p>
          <a:p>
            <a:pPr lvl="1">
              <a:spcBef>
                <a:spcPts val="600"/>
              </a:spcBef>
            </a:pPr>
            <a:endParaRPr lang="en-GB" altLang="en-US" sz="1200" dirty="0"/>
          </a:p>
        </p:txBody>
      </p:sp>
      <p:sp>
        <p:nvSpPr>
          <p:cNvPr id="5" name="Footer Placeholder 4">
            <a:extLst>
              <a:ext uri="{FF2B5EF4-FFF2-40B4-BE49-F238E27FC236}">
                <a16:creationId xmlns:a16="http://schemas.microsoft.com/office/drawing/2014/main" id="{014AD78B-C6FC-46CD-A706-49BC3B49C22A}"/>
              </a:ext>
            </a:extLst>
          </p:cNvPr>
          <p:cNvSpPr txBox="1">
            <a:spLocks/>
          </p:cNvSpPr>
          <p:nvPr/>
        </p:nvSpPr>
        <p:spPr>
          <a:xfrm>
            <a:off x="3743687" y="86332"/>
            <a:ext cx="3669517"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lumMod val="50000"/>
                  </a:schemeClr>
                </a:solidFill>
              </a:rPr>
              <a:t>Copyright - All Rights Reserved C2-Ai 2019</a:t>
            </a:r>
          </a:p>
        </p:txBody>
      </p:sp>
      <p:sp>
        <p:nvSpPr>
          <p:cNvPr id="6" name="Rectangle">
            <a:extLst>
              <a:ext uri="{FF2B5EF4-FFF2-40B4-BE49-F238E27FC236}">
                <a16:creationId xmlns:a16="http://schemas.microsoft.com/office/drawing/2014/main" id="{9C58E934-131F-40FA-8F45-E3AD9A285427}"/>
              </a:ext>
            </a:extLst>
          </p:cNvPr>
          <p:cNvSpPr/>
          <p:nvPr/>
        </p:nvSpPr>
        <p:spPr>
          <a:xfrm>
            <a:off x="6293618" y="1117996"/>
            <a:ext cx="5684019" cy="5371284"/>
          </a:xfrm>
          <a:prstGeom prst="rect">
            <a:avLst/>
          </a:prstGeom>
          <a:solidFill>
            <a:srgbClr val="8E92BB">
              <a:alpha val="6131"/>
            </a:srgbClr>
          </a:solidFill>
          <a:ln w="12700">
            <a:miter lim="400000"/>
          </a:ln>
        </p:spPr>
        <p:txBody>
          <a:bodyPr lIns="26789" tIns="26789" rIns="26789" bIns="26789"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Tree>
    <p:extLst>
      <p:ext uri="{BB962C8B-B14F-4D97-AF65-F5344CB8AC3E}">
        <p14:creationId xmlns:p14="http://schemas.microsoft.com/office/powerpoint/2010/main" val="1318205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EF4E82-D423-45C6-8234-AE8AEA0E68BC}"/>
              </a:ext>
            </a:extLst>
          </p:cNvPr>
          <p:cNvPicPr>
            <a:picLocks noChangeAspect="1"/>
          </p:cNvPicPr>
          <p:nvPr/>
        </p:nvPicPr>
        <p:blipFill>
          <a:blip r:embed="rId2"/>
          <a:stretch>
            <a:fillRect/>
          </a:stretch>
        </p:blipFill>
        <p:spPr>
          <a:xfrm>
            <a:off x="1152747" y="0"/>
            <a:ext cx="9886505" cy="6858000"/>
          </a:xfrm>
          <a:prstGeom prst="rect">
            <a:avLst/>
          </a:prstGeom>
        </p:spPr>
      </p:pic>
      <p:pic>
        <p:nvPicPr>
          <p:cNvPr id="5" name="Picture 4">
            <a:extLst>
              <a:ext uri="{FF2B5EF4-FFF2-40B4-BE49-F238E27FC236}">
                <a16:creationId xmlns:a16="http://schemas.microsoft.com/office/drawing/2014/main" id="{975360FC-BECC-475E-87B1-62F265694A3C}"/>
              </a:ext>
            </a:extLst>
          </p:cNvPr>
          <p:cNvPicPr>
            <a:picLocks noChangeAspect="1"/>
          </p:cNvPicPr>
          <p:nvPr/>
        </p:nvPicPr>
        <p:blipFill>
          <a:blip r:embed="rId3"/>
          <a:stretch>
            <a:fillRect/>
          </a:stretch>
        </p:blipFill>
        <p:spPr>
          <a:xfrm>
            <a:off x="9964063" y="5787847"/>
            <a:ext cx="1788913" cy="1070153"/>
          </a:xfrm>
          <a:prstGeom prst="rect">
            <a:avLst/>
          </a:prstGeom>
        </p:spPr>
      </p:pic>
      <p:pic>
        <p:nvPicPr>
          <p:cNvPr id="6" name="Picture 5">
            <a:extLst>
              <a:ext uri="{FF2B5EF4-FFF2-40B4-BE49-F238E27FC236}">
                <a16:creationId xmlns:a16="http://schemas.microsoft.com/office/drawing/2014/main" id="{16601E82-F57E-474C-812E-C568E5AD7A92}"/>
              </a:ext>
            </a:extLst>
          </p:cNvPr>
          <p:cNvPicPr>
            <a:picLocks noChangeAspect="1"/>
          </p:cNvPicPr>
          <p:nvPr/>
        </p:nvPicPr>
        <p:blipFill>
          <a:blip r:embed="rId4"/>
          <a:stretch>
            <a:fillRect/>
          </a:stretch>
        </p:blipFill>
        <p:spPr>
          <a:xfrm>
            <a:off x="0" y="67112"/>
            <a:ext cx="1128727" cy="1023457"/>
          </a:xfrm>
          <a:prstGeom prst="rect">
            <a:avLst/>
          </a:prstGeom>
        </p:spPr>
      </p:pic>
      <p:pic>
        <p:nvPicPr>
          <p:cNvPr id="7" name="Picture 6">
            <a:extLst>
              <a:ext uri="{FF2B5EF4-FFF2-40B4-BE49-F238E27FC236}">
                <a16:creationId xmlns:a16="http://schemas.microsoft.com/office/drawing/2014/main" id="{BE0A95E3-8B88-4494-8699-08D69765C033}"/>
              </a:ext>
            </a:extLst>
          </p:cNvPr>
          <p:cNvPicPr>
            <a:picLocks noChangeAspect="1"/>
          </p:cNvPicPr>
          <p:nvPr/>
        </p:nvPicPr>
        <p:blipFill>
          <a:blip r:embed="rId5"/>
          <a:stretch>
            <a:fillRect/>
          </a:stretch>
        </p:blipFill>
        <p:spPr>
          <a:xfrm>
            <a:off x="9802755" y="1023790"/>
            <a:ext cx="675095" cy="661734"/>
          </a:xfrm>
          <a:prstGeom prst="rect">
            <a:avLst/>
          </a:prstGeom>
        </p:spPr>
      </p:pic>
      <p:sp>
        <p:nvSpPr>
          <p:cNvPr id="8" name="Footer Placeholder 4">
            <a:extLst>
              <a:ext uri="{FF2B5EF4-FFF2-40B4-BE49-F238E27FC236}">
                <a16:creationId xmlns:a16="http://schemas.microsoft.com/office/drawing/2014/main" id="{AB535EBC-6114-4B2A-8B49-AF2BA02B991A}"/>
              </a:ext>
            </a:extLst>
          </p:cNvPr>
          <p:cNvSpPr txBox="1">
            <a:spLocks/>
          </p:cNvSpPr>
          <p:nvPr/>
        </p:nvSpPr>
        <p:spPr>
          <a:xfrm>
            <a:off x="3748249" y="68629"/>
            <a:ext cx="3669517"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lumMod val="50000"/>
                  </a:schemeClr>
                </a:solidFill>
              </a:rPr>
              <a:t>Copyright - All Rights Reserved C2-Ai 2019</a:t>
            </a:r>
          </a:p>
        </p:txBody>
      </p:sp>
    </p:spTree>
    <p:extLst>
      <p:ext uri="{BB962C8B-B14F-4D97-AF65-F5344CB8AC3E}">
        <p14:creationId xmlns:p14="http://schemas.microsoft.com/office/powerpoint/2010/main" val="223139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B4A2F8-E9CE-4D98-B0C0-5E26593C61C5}"/>
              </a:ext>
            </a:extLst>
          </p:cNvPr>
          <p:cNvPicPr>
            <a:picLocks noChangeAspect="1"/>
          </p:cNvPicPr>
          <p:nvPr/>
        </p:nvPicPr>
        <p:blipFill>
          <a:blip r:embed="rId2"/>
          <a:stretch>
            <a:fillRect/>
          </a:stretch>
        </p:blipFill>
        <p:spPr>
          <a:xfrm>
            <a:off x="1102759" y="0"/>
            <a:ext cx="9986481" cy="6858000"/>
          </a:xfrm>
          <a:prstGeom prst="rect">
            <a:avLst/>
          </a:prstGeom>
          <a:solidFill>
            <a:schemeClr val="bg1"/>
          </a:solidFill>
        </p:spPr>
      </p:pic>
      <p:pic>
        <p:nvPicPr>
          <p:cNvPr id="5" name="Picture 4">
            <a:extLst>
              <a:ext uri="{FF2B5EF4-FFF2-40B4-BE49-F238E27FC236}">
                <a16:creationId xmlns:a16="http://schemas.microsoft.com/office/drawing/2014/main" id="{580DAC2C-6A8D-495C-B188-7167E50052A4}"/>
              </a:ext>
            </a:extLst>
          </p:cNvPr>
          <p:cNvPicPr>
            <a:picLocks noChangeAspect="1"/>
          </p:cNvPicPr>
          <p:nvPr/>
        </p:nvPicPr>
        <p:blipFill>
          <a:blip r:embed="rId3"/>
          <a:stretch>
            <a:fillRect/>
          </a:stretch>
        </p:blipFill>
        <p:spPr>
          <a:xfrm>
            <a:off x="10022440" y="5477040"/>
            <a:ext cx="2133600" cy="1276350"/>
          </a:xfrm>
          <a:prstGeom prst="rect">
            <a:avLst/>
          </a:prstGeom>
        </p:spPr>
      </p:pic>
      <p:pic>
        <p:nvPicPr>
          <p:cNvPr id="6" name="Picture 5">
            <a:extLst>
              <a:ext uri="{FF2B5EF4-FFF2-40B4-BE49-F238E27FC236}">
                <a16:creationId xmlns:a16="http://schemas.microsoft.com/office/drawing/2014/main" id="{F426C4E6-5EFE-4BF9-B174-8F348AD7E7DA}"/>
              </a:ext>
            </a:extLst>
          </p:cNvPr>
          <p:cNvPicPr>
            <a:picLocks noChangeAspect="1"/>
          </p:cNvPicPr>
          <p:nvPr/>
        </p:nvPicPr>
        <p:blipFill>
          <a:blip r:embed="rId4"/>
          <a:stretch>
            <a:fillRect/>
          </a:stretch>
        </p:blipFill>
        <p:spPr>
          <a:xfrm>
            <a:off x="0" y="67112"/>
            <a:ext cx="1128727" cy="1023457"/>
          </a:xfrm>
          <a:prstGeom prst="rect">
            <a:avLst/>
          </a:prstGeom>
        </p:spPr>
      </p:pic>
      <p:pic>
        <p:nvPicPr>
          <p:cNvPr id="7" name="Picture 6">
            <a:extLst>
              <a:ext uri="{FF2B5EF4-FFF2-40B4-BE49-F238E27FC236}">
                <a16:creationId xmlns:a16="http://schemas.microsoft.com/office/drawing/2014/main" id="{7AB09011-E84E-4196-9350-D88F2186E326}"/>
              </a:ext>
            </a:extLst>
          </p:cNvPr>
          <p:cNvPicPr>
            <a:picLocks noChangeAspect="1"/>
          </p:cNvPicPr>
          <p:nvPr/>
        </p:nvPicPr>
        <p:blipFill>
          <a:blip r:embed="rId5"/>
          <a:stretch>
            <a:fillRect/>
          </a:stretch>
        </p:blipFill>
        <p:spPr>
          <a:xfrm>
            <a:off x="10058400" y="923122"/>
            <a:ext cx="675095" cy="661734"/>
          </a:xfrm>
          <a:prstGeom prst="rect">
            <a:avLst/>
          </a:prstGeom>
        </p:spPr>
      </p:pic>
      <p:sp>
        <p:nvSpPr>
          <p:cNvPr id="8" name="Footer Placeholder 4">
            <a:extLst>
              <a:ext uri="{FF2B5EF4-FFF2-40B4-BE49-F238E27FC236}">
                <a16:creationId xmlns:a16="http://schemas.microsoft.com/office/drawing/2014/main" id="{3F3654FD-5EA0-4174-8A58-39CD27333BA6}"/>
              </a:ext>
            </a:extLst>
          </p:cNvPr>
          <p:cNvSpPr txBox="1">
            <a:spLocks/>
          </p:cNvSpPr>
          <p:nvPr/>
        </p:nvSpPr>
        <p:spPr>
          <a:xfrm>
            <a:off x="3758805" y="0"/>
            <a:ext cx="3669517"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lumMod val="50000"/>
                  </a:schemeClr>
                </a:solidFill>
              </a:rPr>
              <a:t>Copyright - All Rights Reserved C2-Ai 2019</a:t>
            </a:r>
          </a:p>
        </p:txBody>
      </p:sp>
    </p:spTree>
    <p:extLst>
      <p:ext uri="{BB962C8B-B14F-4D97-AF65-F5344CB8AC3E}">
        <p14:creationId xmlns:p14="http://schemas.microsoft.com/office/powerpoint/2010/main" val="4277960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445993-90E2-40E1-97F7-1DEB041A1DDB}"/>
              </a:ext>
            </a:extLst>
          </p:cNvPr>
          <p:cNvPicPr>
            <a:picLocks noChangeAspect="1"/>
          </p:cNvPicPr>
          <p:nvPr/>
        </p:nvPicPr>
        <p:blipFill>
          <a:blip r:embed="rId2"/>
          <a:stretch>
            <a:fillRect/>
          </a:stretch>
        </p:blipFill>
        <p:spPr>
          <a:xfrm>
            <a:off x="1033578" y="0"/>
            <a:ext cx="10124844" cy="6858000"/>
          </a:xfrm>
          <a:prstGeom prst="rect">
            <a:avLst/>
          </a:prstGeom>
        </p:spPr>
      </p:pic>
      <p:pic>
        <p:nvPicPr>
          <p:cNvPr id="5" name="Picture 4">
            <a:extLst>
              <a:ext uri="{FF2B5EF4-FFF2-40B4-BE49-F238E27FC236}">
                <a16:creationId xmlns:a16="http://schemas.microsoft.com/office/drawing/2014/main" id="{9CC4C3DD-5744-4842-B01F-F07984CB55F6}"/>
              </a:ext>
            </a:extLst>
          </p:cNvPr>
          <p:cNvPicPr>
            <a:picLocks noChangeAspect="1"/>
          </p:cNvPicPr>
          <p:nvPr/>
        </p:nvPicPr>
        <p:blipFill>
          <a:blip r:embed="rId3"/>
          <a:stretch>
            <a:fillRect/>
          </a:stretch>
        </p:blipFill>
        <p:spPr>
          <a:xfrm>
            <a:off x="10167457" y="5645790"/>
            <a:ext cx="2026379" cy="1212209"/>
          </a:xfrm>
          <a:prstGeom prst="rect">
            <a:avLst/>
          </a:prstGeom>
        </p:spPr>
      </p:pic>
      <p:pic>
        <p:nvPicPr>
          <p:cNvPr id="6" name="Picture 5">
            <a:extLst>
              <a:ext uri="{FF2B5EF4-FFF2-40B4-BE49-F238E27FC236}">
                <a16:creationId xmlns:a16="http://schemas.microsoft.com/office/drawing/2014/main" id="{D2432B98-D961-4BF9-98A7-B5D523102AEC}"/>
              </a:ext>
            </a:extLst>
          </p:cNvPr>
          <p:cNvPicPr>
            <a:picLocks noChangeAspect="1"/>
          </p:cNvPicPr>
          <p:nvPr/>
        </p:nvPicPr>
        <p:blipFill>
          <a:blip r:embed="rId4"/>
          <a:stretch>
            <a:fillRect/>
          </a:stretch>
        </p:blipFill>
        <p:spPr>
          <a:xfrm>
            <a:off x="0" y="67112"/>
            <a:ext cx="1128727" cy="1023457"/>
          </a:xfrm>
          <a:prstGeom prst="rect">
            <a:avLst/>
          </a:prstGeom>
        </p:spPr>
      </p:pic>
      <p:sp>
        <p:nvSpPr>
          <p:cNvPr id="7" name="Footer Placeholder 4">
            <a:extLst>
              <a:ext uri="{FF2B5EF4-FFF2-40B4-BE49-F238E27FC236}">
                <a16:creationId xmlns:a16="http://schemas.microsoft.com/office/drawing/2014/main" id="{99DE98C5-5576-4405-8698-7DB89513D059}"/>
              </a:ext>
            </a:extLst>
          </p:cNvPr>
          <p:cNvSpPr txBox="1">
            <a:spLocks/>
          </p:cNvSpPr>
          <p:nvPr/>
        </p:nvSpPr>
        <p:spPr>
          <a:xfrm>
            <a:off x="3756638" y="-115451"/>
            <a:ext cx="3669517"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lumMod val="50000"/>
                  </a:schemeClr>
                </a:solidFill>
              </a:rPr>
              <a:t>Copyright - All Rights Reserved C2-Ai 2019</a:t>
            </a:r>
          </a:p>
        </p:txBody>
      </p:sp>
    </p:spTree>
    <p:extLst>
      <p:ext uri="{BB962C8B-B14F-4D97-AF65-F5344CB8AC3E}">
        <p14:creationId xmlns:p14="http://schemas.microsoft.com/office/powerpoint/2010/main" val="436462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69E594C0-D85F-423D-AB7C-A5397B098CBD}"/>
              </a:ext>
            </a:extLst>
          </p:cNvPr>
          <p:cNvSpPr>
            <a:spLocks noGrp="1"/>
          </p:cNvSpPr>
          <p:nvPr>
            <p:ph type="title"/>
          </p:nvPr>
        </p:nvSpPr>
        <p:spPr>
          <a:xfrm>
            <a:off x="248724" y="865396"/>
            <a:ext cx="10972800" cy="732052"/>
          </a:xfrm>
        </p:spPr>
        <p:txBody>
          <a:bodyPr>
            <a:noAutofit/>
          </a:bodyPr>
          <a:lstStyle/>
          <a:p>
            <a:r>
              <a:rPr lang="en-GB" sz="2000" dirty="0"/>
              <a:t>Example of the benefits of the work carried out so far.</a:t>
            </a:r>
            <a:br>
              <a:rPr lang="en-GB" sz="2000" dirty="0"/>
            </a:br>
            <a:br>
              <a:rPr lang="en-GB" sz="2000" dirty="0"/>
            </a:br>
            <a:r>
              <a:rPr lang="en-GB" sz="1800" dirty="0"/>
              <a:t>AKI Case Study – South Tees NHS Foundation Trust, written up by North East and North Cumbria AHSN. </a:t>
            </a:r>
            <a:r>
              <a:rPr lang="en-GB" sz="800" dirty="0"/>
              <a:t>*Original Document provided</a:t>
            </a:r>
            <a:endParaRPr lang="en-GB" altLang="en-US" sz="1800" dirty="0">
              <a:solidFill>
                <a:schemeClr val="tx2">
                  <a:lumMod val="50000"/>
                </a:schemeClr>
              </a:solidFill>
            </a:endParaRPr>
          </a:p>
        </p:txBody>
      </p:sp>
      <p:pic>
        <p:nvPicPr>
          <p:cNvPr id="3" name="Picture 2">
            <a:extLst>
              <a:ext uri="{FF2B5EF4-FFF2-40B4-BE49-F238E27FC236}">
                <a16:creationId xmlns:a16="http://schemas.microsoft.com/office/drawing/2014/main" id="{B2B1E143-477C-41DB-A0E7-935C710CB464}"/>
              </a:ext>
            </a:extLst>
          </p:cNvPr>
          <p:cNvPicPr>
            <a:picLocks noChangeAspect="1"/>
          </p:cNvPicPr>
          <p:nvPr/>
        </p:nvPicPr>
        <p:blipFill>
          <a:blip r:embed="rId4"/>
          <a:stretch>
            <a:fillRect/>
          </a:stretch>
        </p:blipFill>
        <p:spPr>
          <a:xfrm>
            <a:off x="91833" y="2065245"/>
            <a:ext cx="5945445" cy="38595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a:extLst>
              <a:ext uri="{FF2B5EF4-FFF2-40B4-BE49-F238E27FC236}">
                <a16:creationId xmlns:a16="http://schemas.microsoft.com/office/drawing/2014/main" id="{10523FB2-F9AD-4076-A409-80AC4FE4EBFD}"/>
              </a:ext>
            </a:extLst>
          </p:cNvPr>
          <p:cNvPicPr>
            <a:picLocks noChangeAspect="1"/>
          </p:cNvPicPr>
          <p:nvPr/>
        </p:nvPicPr>
        <p:blipFill>
          <a:blip r:embed="rId5"/>
          <a:stretch>
            <a:fillRect/>
          </a:stretch>
        </p:blipFill>
        <p:spPr>
          <a:xfrm>
            <a:off x="6037278" y="2065245"/>
            <a:ext cx="6101677" cy="38595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aphicFrame>
        <p:nvGraphicFramePr>
          <p:cNvPr id="6" name="Object 5">
            <a:extLst>
              <a:ext uri="{FF2B5EF4-FFF2-40B4-BE49-F238E27FC236}">
                <a16:creationId xmlns:a16="http://schemas.microsoft.com/office/drawing/2014/main" id="{CC203D03-C663-4C51-83A6-C3EFEED4729D}"/>
              </a:ext>
            </a:extLst>
          </p:cNvPr>
          <p:cNvGraphicFramePr>
            <a:graphicFrameLocks noChangeAspect="1"/>
          </p:cNvGraphicFramePr>
          <p:nvPr>
            <p:extLst>
              <p:ext uri="{D42A27DB-BD31-4B8C-83A1-F6EECF244321}">
                <p14:modId xmlns:p14="http://schemas.microsoft.com/office/powerpoint/2010/main" val="2392463551"/>
              </p:ext>
            </p:extLst>
          </p:nvPr>
        </p:nvGraphicFramePr>
        <p:xfrm>
          <a:off x="10898698" y="1145738"/>
          <a:ext cx="914400" cy="771525"/>
        </p:xfrm>
        <a:graphic>
          <a:graphicData uri="http://schemas.openxmlformats.org/presentationml/2006/ole">
            <mc:AlternateContent xmlns:mc="http://schemas.openxmlformats.org/markup-compatibility/2006">
              <mc:Choice xmlns:v="urn:schemas-microsoft-com:vml" Requires="v">
                <p:oleObj spid="_x0000_s1046" name="Acrobat Document" showAsIcon="1" r:id="rId6" imgW="914400" imgH="771480" progId="AcroExch.Document.DC">
                  <p:embed/>
                </p:oleObj>
              </mc:Choice>
              <mc:Fallback>
                <p:oleObj name="Acrobat Document" showAsIcon="1" r:id="rId6" imgW="914400" imgH="771480" progId="AcroExch.Document.DC">
                  <p:embed/>
                  <p:pic>
                    <p:nvPicPr>
                      <p:cNvPr id="0" name=""/>
                      <p:cNvPicPr/>
                      <p:nvPr/>
                    </p:nvPicPr>
                    <p:blipFill>
                      <a:blip r:embed="rId7"/>
                      <a:stretch>
                        <a:fillRect/>
                      </a:stretch>
                    </p:blipFill>
                    <p:spPr>
                      <a:xfrm>
                        <a:off x="10898698" y="1145738"/>
                        <a:ext cx="914400" cy="771525"/>
                      </a:xfrm>
                      <a:prstGeom prst="rect">
                        <a:avLst/>
                      </a:prstGeom>
                    </p:spPr>
                  </p:pic>
                </p:oleObj>
              </mc:Fallback>
            </mc:AlternateContent>
          </a:graphicData>
        </a:graphic>
      </p:graphicFrame>
      <p:sp>
        <p:nvSpPr>
          <p:cNvPr id="8" name="Footer Placeholder 4">
            <a:extLst>
              <a:ext uri="{FF2B5EF4-FFF2-40B4-BE49-F238E27FC236}">
                <a16:creationId xmlns:a16="http://schemas.microsoft.com/office/drawing/2014/main" id="{EB8BB4C6-9AC3-42DE-ACDB-4B82149192BD}"/>
              </a:ext>
            </a:extLst>
          </p:cNvPr>
          <p:cNvSpPr txBox="1">
            <a:spLocks/>
          </p:cNvSpPr>
          <p:nvPr/>
        </p:nvSpPr>
        <p:spPr>
          <a:xfrm>
            <a:off x="3748249" y="68629"/>
            <a:ext cx="3669517"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lumMod val="50000"/>
                  </a:schemeClr>
                </a:solidFill>
              </a:rPr>
              <a:t>Copyright - All Rights Reserved C2-Ai 2019</a:t>
            </a:r>
          </a:p>
        </p:txBody>
      </p:sp>
    </p:spTree>
    <p:extLst>
      <p:ext uri="{BB962C8B-B14F-4D97-AF65-F5344CB8AC3E}">
        <p14:creationId xmlns:p14="http://schemas.microsoft.com/office/powerpoint/2010/main" val="833648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42EB54-9884-4E87-AEAF-23252095CC2F}"/>
              </a:ext>
            </a:extLst>
          </p:cNvPr>
          <p:cNvPicPr>
            <a:picLocks noChangeAspect="1"/>
          </p:cNvPicPr>
          <p:nvPr/>
        </p:nvPicPr>
        <p:blipFill>
          <a:blip r:embed="rId4"/>
          <a:stretch>
            <a:fillRect/>
          </a:stretch>
        </p:blipFill>
        <p:spPr>
          <a:xfrm>
            <a:off x="5948594" y="1053782"/>
            <a:ext cx="2822697" cy="54127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B3143A5A-44A1-42B8-94E3-319466703008}"/>
              </a:ext>
            </a:extLst>
          </p:cNvPr>
          <p:cNvPicPr>
            <a:picLocks noChangeAspect="1"/>
          </p:cNvPicPr>
          <p:nvPr/>
        </p:nvPicPr>
        <p:blipFill>
          <a:blip r:embed="rId5"/>
          <a:stretch>
            <a:fillRect/>
          </a:stretch>
        </p:blipFill>
        <p:spPr>
          <a:xfrm>
            <a:off x="8947460" y="1053782"/>
            <a:ext cx="2844524" cy="54069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a:extLst>
              <a:ext uri="{FF2B5EF4-FFF2-40B4-BE49-F238E27FC236}">
                <a16:creationId xmlns:a16="http://schemas.microsoft.com/office/drawing/2014/main" id="{212FFE9F-CDBC-4915-A62E-676231D5A792}"/>
              </a:ext>
            </a:extLst>
          </p:cNvPr>
          <p:cNvSpPr/>
          <p:nvPr/>
        </p:nvSpPr>
        <p:spPr>
          <a:xfrm>
            <a:off x="139157" y="722297"/>
            <a:ext cx="5506599" cy="1754326"/>
          </a:xfrm>
          <a:prstGeom prst="rect">
            <a:avLst/>
          </a:prstGeom>
        </p:spPr>
        <p:txBody>
          <a:bodyPr wrap="square">
            <a:spAutoFit/>
          </a:bodyPr>
          <a:lstStyle/>
          <a:p>
            <a:r>
              <a:rPr lang="en-GB" sz="1000" dirty="0"/>
              <a:t>South Tees AKI study continued. </a:t>
            </a:r>
          </a:p>
          <a:p>
            <a:endParaRPr lang="en-GB" sz="1000" dirty="0"/>
          </a:p>
          <a:p>
            <a:r>
              <a:rPr lang="en-GB" sz="1000" dirty="0"/>
              <a:t>In addition to the reduction in patient harm, South Tees NHS Foundation Trust estimates the </a:t>
            </a:r>
            <a:r>
              <a:rPr lang="en-GB" sz="1000" b="1" dirty="0"/>
              <a:t>AKI</a:t>
            </a:r>
            <a:r>
              <a:rPr lang="en-GB" sz="1000" dirty="0"/>
              <a:t> </a:t>
            </a:r>
            <a:r>
              <a:rPr lang="en-GB" sz="1000" b="1" dirty="0"/>
              <a:t>programme has saved the Trust £533,000 per year. </a:t>
            </a:r>
          </a:p>
          <a:p>
            <a:endParaRPr lang="en-GB" sz="1000" dirty="0"/>
          </a:p>
          <a:p>
            <a:r>
              <a:rPr lang="en-GB" sz="1000" dirty="0"/>
              <a:t>Also published in Healthcare Finance Magazine. (*article provided)</a:t>
            </a:r>
          </a:p>
          <a:p>
            <a:r>
              <a:rPr lang="en-GB" sz="1000" dirty="0"/>
              <a:t>The NCEPOD study indicated that’s </a:t>
            </a:r>
            <a:r>
              <a:rPr lang="en-GB" sz="1000" b="1" dirty="0"/>
              <a:t>30% of AKI cases could be preventable. </a:t>
            </a:r>
          </a:p>
          <a:p>
            <a:endParaRPr lang="en-GB" sz="1000" dirty="0"/>
          </a:p>
          <a:p>
            <a:r>
              <a:rPr lang="en-GB" sz="1000" dirty="0"/>
              <a:t>NICE estimates </a:t>
            </a:r>
            <a:r>
              <a:rPr lang="en-GB" sz="1000" b="1" dirty="0"/>
              <a:t>AKI costs the NHS £1bn a year. </a:t>
            </a:r>
            <a:br>
              <a:rPr lang="en-GB" sz="3200" dirty="0"/>
            </a:br>
            <a:endParaRPr lang="en-GB" dirty="0"/>
          </a:p>
        </p:txBody>
      </p:sp>
      <p:pic>
        <p:nvPicPr>
          <p:cNvPr id="9" name="Picture 8">
            <a:extLst>
              <a:ext uri="{FF2B5EF4-FFF2-40B4-BE49-F238E27FC236}">
                <a16:creationId xmlns:a16="http://schemas.microsoft.com/office/drawing/2014/main" id="{E7E57A48-1EC7-4F46-BC5D-41E69BA2E270}"/>
              </a:ext>
            </a:extLst>
          </p:cNvPr>
          <p:cNvPicPr>
            <a:picLocks noChangeAspect="1"/>
          </p:cNvPicPr>
          <p:nvPr/>
        </p:nvPicPr>
        <p:blipFill>
          <a:blip r:embed="rId6"/>
          <a:stretch>
            <a:fillRect/>
          </a:stretch>
        </p:blipFill>
        <p:spPr>
          <a:xfrm>
            <a:off x="172748" y="2322735"/>
            <a:ext cx="5439418" cy="3954449"/>
          </a:xfrm>
          <a:prstGeom prst="rect">
            <a:avLst/>
          </a:prstGeom>
          <a:ln>
            <a:noFill/>
          </a:ln>
          <a:effectLst>
            <a:outerShdw blurRad="292100" dist="139700" dir="2700000" algn="tl" rotWithShape="0">
              <a:srgbClr val="333333">
                <a:alpha val="65000"/>
              </a:srgbClr>
            </a:outerShdw>
          </a:effectLst>
        </p:spPr>
      </p:pic>
      <p:graphicFrame>
        <p:nvGraphicFramePr>
          <p:cNvPr id="10" name="Object 9">
            <a:extLst>
              <a:ext uri="{FF2B5EF4-FFF2-40B4-BE49-F238E27FC236}">
                <a16:creationId xmlns:a16="http://schemas.microsoft.com/office/drawing/2014/main" id="{1DBA49F5-0DA0-4FC6-83DA-7E2C7BA2BB3B}"/>
              </a:ext>
            </a:extLst>
          </p:cNvPr>
          <p:cNvGraphicFramePr>
            <a:graphicFrameLocks noChangeAspect="1"/>
          </p:cNvGraphicFramePr>
          <p:nvPr>
            <p:extLst>
              <p:ext uri="{D42A27DB-BD31-4B8C-83A1-F6EECF244321}">
                <p14:modId xmlns:p14="http://schemas.microsoft.com/office/powerpoint/2010/main" val="3822573759"/>
              </p:ext>
            </p:extLst>
          </p:nvPr>
        </p:nvGraphicFramePr>
        <p:xfrm>
          <a:off x="3969391" y="1380630"/>
          <a:ext cx="914400" cy="771525"/>
        </p:xfrm>
        <a:graphic>
          <a:graphicData uri="http://schemas.openxmlformats.org/presentationml/2006/ole">
            <mc:AlternateContent xmlns:mc="http://schemas.openxmlformats.org/markup-compatibility/2006">
              <mc:Choice xmlns:v="urn:schemas-microsoft-com:vml" Requires="v">
                <p:oleObj spid="_x0000_s2069" name="Acrobat Document" showAsIcon="1" r:id="rId7" imgW="914400" imgH="771480" progId="AcroExch.Document.DC">
                  <p:embed/>
                </p:oleObj>
              </mc:Choice>
              <mc:Fallback>
                <p:oleObj name="Acrobat Document" showAsIcon="1" r:id="rId7" imgW="914400" imgH="771480" progId="AcroExch.Document.DC">
                  <p:embed/>
                  <p:pic>
                    <p:nvPicPr>
                      <p:cNvPr id="0" name=""/>
                      <p:cNvPicPr/>
                      <p:nvPr/>
                    </p:nvPicPr>
                    <p:blipFill>
                      <a:blip r:embed="rId8"/>
                      <a:stretch>
                        <a:fillRect/>
                      </a:stretch>
                    </p:blipFill>
                    <p:spPr>
                      <a:xfrm>
                        <a:off x="3969391" y="1380630"/>
                        <a:ext cx="914400" cy="771525"/>
                      </a:xfrm>
                      <a:prstGeom prst="rect">
                        <a:avLst/>
                      </a:prstGeom>
                    </p:spPr>
                  </p:pic>
                </p:oleObj>
              </mc:Fallback>
            </mc:AlternateContent>
          </a:graphicData>
        </a:graphic>
      </p:graphicFrame>
      <p:sp>
        <p:nvSpPr>
          <p:cNvPr id="12" name="Footer Placeholder 4">
            <a:extLst>
              <a:ext uri="{FF2B5EF4-FFF2-40B4-BE49-F238E27FC236}">
                <a16:creationId xmlns:a16="http://schemas.microsoft.com/office/drawing/2014/main" id="{63085135-5C51-40EB-8CF0-54BFE9193752}"/>
              </a:ext>
            </a:extLst>
          </p:cNvPr>
          <p:cNvSpPr txBox="1">
            <a:spLocks/>
          </p:cNvSpPr>
          <p:nvPr/>
        </p:nvSpPr>
        <p:spPr>
          <a:xfrm>
            <a:off x="3748249" y="68629"/>
            <a:ext cx="3669517"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lumMod val="50000"/>
                  </a:schemeClr>
                </a:solidFill>
              </a:rPr>
              <a:t>Copyright - All Rights Reserved C2-Ai 2019</a:t>
            </a:r>
          </a:p>
        </p:txBody>
      </p:sp>
    </p:spTree>
    <p:extLst>
      <p:ext uri="{BB962C8B-B14F-4D97-AF65-F5344CB8AC3E}">
        <p14:creationId xmlns:p14="http://schemas.microsoft.com/office/powerpoint/2010/main" val="396576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527BF3-751B-4AB4-A458-E3A36CD93707}"/>
              </a:ext>
            </a:extLst>
          </p:cNvPr>
          <p:cNvSpPr txBox="1"/>
          <p:nvPr/>
        </p:nvSpPr>
        <p:spPr>
          <a:xfrm>
            <a:off x="500544" y="794114"/>
            <a:ext cx="74656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latin typeface="Calibri" panose="020F0502020204030204"/>
                <a:ea typeface="+mn-ea"/>
                <a:cs typeface="+mn-cs"/>
              </a:rPr>
              <a:t>We help hospital boards/managers meet their statutory duties in the face of increasing board and personal risk of liability </a:t>
            </a:r>
          </a:p>
        </p:txBody>
      </p:sp>
      <p:grpSp>
        <p:nvGrpSpPr>
          <p:cNvPr id="4" name="Group 3">
            <a:extLst>
              <a:ext uri="{FF2B5EF4-FFF2-40B4-BE49-F238E27FC236}">
                <a16:creationId xmlns:a16="http://schemas.microsoft.com/office/drawing/2014/main" id="{7FBE5C73-AE12-4A46-824E-68E3BCD30BD1}"/>
              </a:ext>
            </a:extLst>
          </p:cNvPr>
          <p:cNvGrpSpPr/>
          <p:nvPr/>
        </p:nvGrpSpPr>
        <p:grpSpPr>
          <a:xfrm>
            <a:off x="617366" y="4865741"/>
            <a:ext cx="6349408" cy="1507843"/>
            <a:chOff x="750242" y="5072851"/>
            <a:chExt cx="5998842" cy="1507843"/>
          </a:xfrm>
        </p:grpSpPr>
        <p:pic>
          <p:nvPicPr>
            <p:cNvPr id="5" name="Picture 4">
              <a:extLst>
                <a:ext uri="{FF2B5EF4-FFF2-40B4-BE49-F238E27FC236}">
                  <a16:creationId xmlns:a16="http://schemas.microsoft.com/office/drawing/2014/main" id="{F0451597-6EFC-4E91-A433-2CFAF6438114}"/>
                </a:ext>
              </a:extLst>
            </p:cNvPr>
            <p:cNvPicPr>
              <a:picLocks noChangeAspect="1"/>
            </p:cNvPicPr>
            <p:nvPr/>
          </p:nvPicPr>
          <p:blipFill>
            <a:blip r:embed="rId3"/>
            <a:stretch>
              <a:fillRect/>
            </a:stretch>
          </p:blipFill>
          <p:spPr>
            <a:xfrm>
              <a:off x="750242" y="5072851"/>
              <a:ext cx="1002546" cy="1440926"/>
            </a:xfrm>
            <a:prstGeom prst="rect">
              <a:avLst/>
            </a:prstGeom>
          </p:spPr>
        </p:pic>
        <p:sp>
          <p:nvSpPr>
            <p:cNvPr id="6" name="Rectangle 5">
              <a:extLst>
                <a:ext uri="{FF2B5EF4-FFF2-40B4-BE49-F238E27FC236}">
                  <a16:creationId xmlns:a16="http://schemas.microsoft.com/office/drawing/2014/main" id="{F92EBF47-A1D5-4525-85C1-A5695D72A268}"/>
                </a:ext>
              </a:extLst>
            </p:cNvPr>
            <p:cNvSpPr/>
            <p:nvPr/>
          </p:nvSpPr>
          <p:spPr>
            <a:xfrm>
              <a:off x="2256450" y="5330461"/>
              <a:ext cx="4492634" cy="630942"/>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000" b="1" i="0" u="none" strike="noStrike" kern="1200" cap="none" spc="0" normalizeH="0" baseline="0" noProof="0" dirty="0">
                  <a:ln>
                    <a:noFill/>
                  </a:ln>
                  <a:effectLst/>
                  <a:uLnTx/>
                  <a:uFillTx/>
                  <a:latin typeface="Calibri" panose="020F0502020204030204"/>
                  <a:ea typeface="+mn-ea"/>
                  <a:cs typeface="+mn-cs"/>
                </a:rPr>
                <a:t>“Taking it on Trust” </a:t>
              </a:r>
              <a:r>
                <a:rPr kumimoji="0" lang="en-GB" sz="1000" b="0" i="0" u="none" strike="noStrike" kern="1200" cap="none" spc="0" normalizeH="0" baseline="0" noProof="0" dirty="0">
                  <a:ln>
                    <a:noFill/>
                  </a:ln>
                  <a:effectLst/>
                  <a:uLnTx/>
                  <a:uFillTx/>
                  <a:latin typeface="Calibri" panose="020F0502020204030204"/>
                  <a:ea typeface="+mn-ea"/>
                  <a:cs typeface="+mn-cs"/>
                </a:rPr>
                <a:t>- Audit Commission asks: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000" b="0" i="0" u="none" strike="noStrike" kern="1200" cap="none" spc="0" normalizeH="0" baseline="0" noProof="0" dirty="0">
                  <a:ln>
                    <a:noFill/>
                  </a:ln>
                  <a:effectLst/>
                  <a:uLnTx/>
                  <a:uFillTx/>
                  <a:latin typeface="Calibri" panose="020F0502020204030204"/>
                  <a:ea typeface="+mn-ea"/>
                  <a:cs typeface="+mn-cs"/>
                </a:rPr>
                <a:t>“What controls do we [the board/management team] have to ensure that the quality of data used for decision making is good enough?”</a:t>
              </a:r>
            </a:p>
          </p:txBody>
        </p:sp>
        <p:pic>
          <p:nvPicPr>
            <p:cNvPr id="7" name="Picture 2" descr="Image result for audit commission">
              <a:extLst>
                <a:ext uri="{FF2B5EF4-FFF2-40B4-BE49-F238E27FC236}">
                  <a16:creationId xmlns:a16="http://schemas.microsoft.com/office/drawing/2014/main" id="{6B482CDB-DA02-47FA-B0B1-B8195477D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535" y="6143129"/>
              <a:ext cx="1250185" cy="43756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a:extLst>
              <a:ext uri="{FF2B5EF4-FFF2-40B4-BE49-F238E27FC236}">
                <a16:creationId xmlns:a16="http://schemas.microsoft.com/office/drawing/2014/main" id="{97D7C7EE-9ACF-4E0A-A23B-14A419C539BB}"/>
              </a:ext>
            </a:extLst>
          </p:cNvPr>
          <p:cNvSpPr/>
          <p:nvPr/>
        </p:nvSpPr>
        <p:spPr>
          <a:xfrm>
            <a:off x="500544" y="1361348"/>
            <a:ext cx="7475715"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effectLst/>
                <a:uLnTx/>
                <a:uFillTx/>
                <a:latin typeface="Calibri" panose="020F0502020204030204"/>
                <a:ea typeface="+mn-ea"/>
                <a:cs typeface="+mn-cs"/>
              </a:rPr>
              <a:t>“CEOs and Boards will be held increasingly responsible for harm and death caused by error</a:t>
            </a:r>
            <a:r>
              <a:rPr kumimoji="0" lang="en-GB" sz="1050" b="0" i="0" u="none" strike="noStrike" kern="1200" cap="none" spc="0" normalizeH="0" baseline="50000" noProof="0" dirty="0">
                <a:ln>
                  <a:noFill/>
                </a:ln>
                <a:effectLst/>
                <a:uLnTx/>
                <a:uFillTx/>
                <a:latin typeface="Calibri" panose="020F0502020204030204"/>
                <a:ea typeface="+mn-ea"/>
                <a:cs typeface="+mn-cs"/>
              </a:rPr>
              <a:t>1</a:t>
            </a:r>
            <a:r>
              <a:rPr kumimoji="0" lang="en-GB" sz="1050" b="0" i="0" u="none" strike="noStrike" kern="1200" cap="none" spc="0" normalizeH="0" baseline="0" noProof="0" dirty="0">
                <a:ln>
                  <a:noFill/>
                </a:ln>
                <a:effectLst/>
                <a:uLnTx/>
                <a:uFillTx/>
                <a:latin typeface="Calibri" panose="020F0502020204030204"/>
                <a:ea typeface="+mn-ea"/>
                <a:cs typeface="+mn-cs"/>
              </a:rPr>
              <a:t>.”</a:t>
            </a:r>
          </a:p>
        </p:txBody>
      </p:sp>
      <p:sp>
        <p:nvSpPr>
          <p:cNvPr id="9" name="Rectangle 8">
            <a:extLst>
              <a:ext uri="{FF2B5EF4-FFF2-40B4-BE49-F238E27FC236}">
                <a16:creationId xmlns:a16="http://schemas.microsoft.com/office/drawing/2014/main" id="{55B4CD00-5546-41DC-A7C2-8388384F4755}"/>
              </a:ext>
            </a:extLst>
          </p:cNvPr>
          <p:cNvSpPr/>
          <p:nvPr/>
        </p:nvSpPr>
        <p:spPr>
          <a:xfrm>
            <a:off x="8379466" y="4148022"/>
            <a:ext cx="250390"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Calibri" panose="020F0502020204030204"/>
                <a:ea typeface="+mn-ea"/>
                <a:cs typeface="+mn-cs"/>
              </a:rPr>
              <a:t>1</a:t>
            </a:r>
          </a:p>
        </p:txBody>
      </p:sp>
      <p:pic>
        <p:nvPicPr>
          <p:cNvPr id="10" name="Picture 4" descr="Image result for national patient safety foundation">
            <a:extLst>
              <a:ext uri="{FF2B5EF4-FFF2-40B4-BE49-F238E27FC236}">
                <a16:creationId xmlns:a16="http://schemas.microsoft.com/office/drawing/2014/main" id="{638175E9-CBED-4F7F-891B-3C9978CC43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934" y="5777034"/>
            <a:ext cx="1229661" cy="4074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6" descr="Image result for &quot;national patient safety foundation&quot;">
            <a:extLst>
              <a:ext uri="{FF2B5EF4-FFF2-40B4-BE49-F238E27FC236}">
                <a16:creationId xmlns:a16="http://schemas.microsoft.com/office/drawing/2014/main" id="{5229A991-226E-4BC5-81B9-B0038B2E7F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1458" y="5178057"/>
            <a:ext cx="1229661" cy="4648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8" descr="Image result for american college of healthcare executives">
            <a:extLst>
              <a:ext uri="{FF2B5EF4-FFF2-40B4-BE49-F238E27FC236}">
                <a16:creationId xmlns:a16="http://schemas.microsoft.com/office/drawing/2014/main" id="{9F0909FE-4B92-4D5B-B450-A4FA562BF1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0934" y="4125444"/>
            <a:ext cx="1250185" cy="9501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54561C89-01BF-47CE-9A82-84DCD58A17FF}"/>
              </a:ext>
            </a:extLst>
          </p:cNvPr>
          <p:cNvGrpSpPr/>
          <p:nvPr/>
        </p:nvGrpSpPr>
        <p:grpSpPr>
          <a:xfrm>
            <a:off x="617365" y="1947934"/>
            <a:ext cx="6420127" cy="1603403"/>
            <a:chOff x="617366" y="1947934"/>
            <a:chExt cx="6065656" cy="1603403"/>
          </a:xfrm>
        </p:grpSpPr>
        <p:pic>
          <p:nvPicPr>
            <p:cNvPr id="14" name="Picture 13">
              <a:extLst>
                <a:ext uri="{FF2B5EF4-FFF2-40B4-BE49-F238E27FC236}">
                  <a16:creationId xmlns:a16="http://schemas.microsoft.com/office/drawing/2014/main" id="{7D241BA0-A3F3-449C-B8BB-714C05ACFABA}"/>
                </a:ext>
              </a:extLst>
            </p:cNvPr>
            <p:cNvPicPr>
              <a:picLocks noChangeAspect="1"/>
            </p:cNvPicPr>
            <p:nvPr/>
          </p:nvPicPr>
          <p:blipFill>
            <a:blip r:embed="rId8"/>
            <a:stretch>
              <a:fillRect/>
            </a:stretch>
          </p:blipFill>
          <p:spPr>
            <a:xfrm>
              <a:off x="617366" y="1947934"/>
              <a:ext cx="1021591" cy="1440926"/>
            </a:xfrm>
            <a:prstGeom prst="rect">
              <a:avLst/>
            </a:prstGeom>
            <a:effectLst>
              <a:outerShdw blurRad="50800" dist="38100" dir="2700000" algn="tl" rotWithShape="0">
                <a:prstClr val="black">
                  <a:alpha val="40000"/>
                </a:prstClr>
              </a:outerShdw>
            </a:effectLst>
          </p:spPr>
        </p:pic>
        <p:sp>
          <p:nvSpPr>
            <p:cNvPr id="15" name="Text Box 4">
              <a:extLst>
                <a:ext uri="{FF2B5EF4-FFF2-40B4-BE49-F238E27FC236}">
                  <a16:creationId xmlns:a16="http://schemas.microsoft.com/office/drawing/2014/main" id="{44247B63-4CDC-4B2E-8316-8A24DBA74062}"/>
                </a:ext>
              </a:extLst>
            </p:cNvPr>
            <p:cNvSpPr txBox="1">
              <a:spLocks noChangeArrowheads="1"/>
            </p:cNvSpPr>
            <p:nvPr/>
          </p:nvSpPr>
          <p:spPr bwMode="white">
            <a:xfrm>
              <a:off x="1983893" y="2039320"/>
              <a:ext cx="4699129" cy="483167"/>
            </a:xfrm>
            <a:prstGeom prst="rect">
              <a:avLst/>
            </a:prstGeom>
            <a:noFill/>
            <a:ln w="9525">
              <a:noFill/>
              <a:miter lim="800000"/>
              <a:headEnd/>
              <a:tailEnd/>
            </a:ln>
            <a:effectLst/>
          </p:spPr>
          <p:txBody>
            <a:bodyPr>
              <a:prstTxWarp prst="textNoShape">
                <a:avLst/>
              </a:prstTxWarp>
              <a:noAutofit/>
            </a:bodyPr>
            <a:lstStyle/>
            <a:p>
              <a:pPr marL="0" marR="0" lvl="1" indent="-457200" algn="l" defTabSz="914400" rtl="0" eaLnBrk="1" fontAlgn="auto" latinLnBrk="0" hangingPunct="1">
                <a:lnSpc>
                  <a:spcPct val="90000"/>
                </a:lnSpc>
                <a:spcBef>
                  <a:spcPts val="0"/>
                </a:spcBef>
                <a:spcAft>
                  <a:spcPts val="600"/>
                </a:spcAft>
                <a:buClrTx/>
                <a:buSzTx/>
                <a:buFontTx/>
                <a:buNone/>
                <a:tabLst/>
                <a:defRPr/>
              </a:pPr>
              <a:endParaRPr kumimoji="0" lang="en-GB" sz="1100" b="0" i="0" u="none" strike="noStrike" kern="1200" cap="none" spc="0" normalizeH="0" baseline="0" noProof="0" dirty="0">
                <a:ln>
                  <a:noFill/>
                </a:ln>
                <a:effectLst/>
                <a:uLnTx/>
                <a:uFillTx/>
                <a:latin typeface="Calibri" panose="020F0502020204030204"/>
                <a:ea typeface="+mn-ea"/>
                <a:cs typeface="+mn-cs"/>
                <a:sym typeface="Arial" charset="0"/>
              </a:endParaRPr>
            </a:p>
          </p:txBody>
        </p:sp>
        <p:sp>
          <p:nvSpPr>
            <p:cNvPr id="16" name="Text Box 4">
              <a:extLst>
                <a:ext uri="{FF2B5EF4-FFF2-40B4-BE49-F238E27FC236}">
                  <a16:creationId xmlns:a16="http://schemas.microsoft.com/office/drawing/2014/main" id="{8E68570E-8CB5-437D-8873-E63A45E06A79}"/>
                </a:ext>
              </a:extLst>
            </p:cNvPr>
            <p:cNvSpPr txBox="1">
              <a:spLocks noChangeArrowheads="1"/>
            </p:cNvSpPr>
            <p:nvPr/>
          </p:nvSpPr>
          <p:spPr bwMode="white">
            <a:xfrm>
              <a:off x="1983892" y="2412857"/>
              <a:ext cx="4200951" cy="483167"/>
            </a:xfrm>
            <a:prstGeom prst="rect">
              <a:avLst/>
            </a:prstGeom>
            <a:noFill/>
            <a:ln w="9525">
              <a:noFill/>
              <a:miter lim="800000"/>
              <a:headEnd/>
              <a:tailEnd/>
            </a:ln>
            <a:effectLst/>
          </p:spPr>
          <p:txBody>
            <a:bodyPr>
              <a:prstTxWarp prst="textNoShape">
                <a:avLst/>
              </a:prstTxWarp>
              <a:noAutofit/>
            </a:bodyPr>
            <a:lstStyle/>
            <a:p>
              <a:pPr marL="0" marR="0" lvl="1" indent="-457200" algn="l" defTabSz="914400" rtl="0" eaLnBrk="1" fontAlgn="auto" latinLnBrk="0" hangingPunct="1">
                <a:lnSpc>
                  <a:spcPct val="90000"/>
                </a:lnSpc>
                <a:spcBef>
                  <a:spcPts val="0"/>
                </a:spcBef>
                <a:spcAft>
                  <a:spcPts val="600"/>
                </a:spcAft>
                <a:buClrTx/>
                <a:buSzTx/>
                <a:buFontTx/>
                <a:buNone/>
                <a:tabLst/>
                <a:defRPr/>
              </a:pPr>
              <a:endParaRPr kumimoji="0" lang="en-GB" sz="1100" b="0" i="0" u="none" strike="noStrike" kern="1200" cap="none" spc="0" normalizeH="0" baseline="0" noProof="0" dirty="0">
                <a:ln>
                  <a:noFill/>
                </a:ln>
                <a:effectLst/>
                <a:uLnTx/>
                <a:uFillTx/>
                <a:latin typeface="Calibri" panose="020F0502020204030204"/>
                <a:ea typeface="+mn-ea"/>
                <a:cs typeface="+mn-cs"/>
                <a:sym typeface="Arial" charset="0"/>
              </a:endParaRPr>
            </a:p>
          </p:txBody>
        </p:sp>
        <p:sp>
          <p:nvSpPr>
            <p:cNvPr id="17" name="Text Box 4">
              <a:extLst>
                <a:ext uri="{FF2B5EF4-FFF2-40B4-BE49-F238E27FC236}">
                  <a16:creationId xmlns:a16="http://schemas.microsoft.com/office/drawing/2014/main" id="{9541C677-4229-477E-BA0C-477195EA40D2}"/>
                </a:ext>
              </a:extLst>
            </p:cNvPr>
            <p:cNvSpPr txBox="1">
              <a:spLocks noChangeArrowheads="1"/>
            </p:cNvSpPr>
            <p:nvPr/>
          </p:nvSpPr>
          <p:spPr bwMode="white">
            <a:xfrm>
              <a:off x="2058422" y="2896617"/>
              <a:ext cx="4110631" cy="483167"/>
            </a:xfrm>
            <a:prstGeom prst="rect">
              <a:avLst/>
            </a:prstGeom>
            <a:noFill/>
            <a:ln w="9525">
              <a:noFill/>
              <a:miter lim="800000"/>
              <a:headEnd/>
              <a:tailEnd/>
            </a:ln>
            <a:effectLst/>
          </p:spPr>
          <p:txBody>
            <a:bodyPr>
              <a:prstTxWarp prst="textNoShape">
                <a:avLst/>
              </a:prstTxWarp>
              <a:noAutofit/>
            </a:bodyPr>
            <a:lstStyle/>
            <a:p>
              <a:pPr marL="0" marR="0" lvl="1" indent="-457200" algn="l" defTabSz="914400" rtl="0" eaLnBrk="1" fontAlgn="auto" latinLnBrk="0" hangingPunct="1">
                <a:lnSpc>
                  <a:spcPct val="90000"/>
                </a:lnSpc>
                <a:spcBef>
                  <a:spcPts val="0"/>
                </a:spcBef>
                <a:spcAft>
                  <a:spcPts val="600"/>
                </a:spcAft>
                <a:buClrTx/>
                <a:buSzTx/>
                <a:buFontTx/>
                <a:buNone/>
                <a:tabLst/>
                <a:defRPr/>
              </a:pPr>
              <a:endParaRPr kumimoji="0" lang="en-GB" sz="1100" b="0" i="0" u="none" strike="noStrike" kern="1200" cap="none" spc="0" normalizeH="0" baseline="0" noProof="0" dirty="0">
                <a:ln>
                  <a:noFill/>
                </a:ln>
                <a:effectLst/>
                <a:uLnTx/>
                <a:uFillTx/>
                <a:latin typeface="Calibri" panose="020F0502020204030204"/>
                <a:ea typeface="+mn-ea"/>
                <a:cs typeface="+mn-cs"/>
                <a:sym typeface="Arial" charset="0"/>
              </a:endParaRPr>
            </a:p>
          </p:txBody>
        </p:sp>
        <p:pic>
          <p:nvPicPr>
            <p:cNvPr id="18" name="Picture 10" descr="Image result for nhs">
              <a:extLst>
                <a:ext uri="{FF2B5EF4-FFF2-40B4-BE49-F238E27FC236}">
                  <a16:creationId xmlns:a16="http://schemas.microsoft.com/office/drawing/2014/main" id="{82D3BAD7-FDAE-4946-BACF-3E961D9629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1464" y="3046815"/>
              <a:ext cx="1248302" cy="504522"/>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4">
              <a:extLst>
                <a:ext uri="{FF2B5EF4-FFF2-40B4-BE49-F238E27FC236}">
                  <a16:creationId xmlns:a16="http://schemas.microsoft.com/office/drawing/2014/main" id="{42E72944-5CCF-4CD5-80BB-A0E1ADB6F386}"/>
                </a:ext>
              </a:extLst>
            </p:cNvPr>
            <p:cNvSpPr txBox="1">
              <a:spLocks noChangeArrowheads="1"/>
            </p:cNvSpPr>
            <p:nvPr/>
          </p:nvSpPr>
          <p:spPr bwMode="white">
            <a:xfrm>
              <a:off x="2192763" y="2114083"/>
              <a:ext cx="4490259" cy="483167"/>
            </a:xfrm>
            <a:prstGeom prst="rect">
              <a:avLst/>
            </a:prstGeom>
            <a:noFill/>
            <a:ln w="9525">
              <a:noFill/>
              <a:miter lim="800000"/>
              <a:headEnd/>
              <a:tailEnd/>
            </a:ln>
            <a:effectLst/>
          </p:spPr>
          <p:txBody>
            <a:bodyPr>
              <a:prstTxWarp prst="textNoShape">
                <a:avLst/>
              </a:prstTxWarp>
              <a:noAutofit/>
            </a:bodyPr>
            <a:lstStyle/>
            <a:p>
              <a:pPr marL="0" marR="0" lvl="1" indent="-457200" algn="l" defTabSz="914400" rtl="0" eaLnBrk="1" fontAlgn="auto" latinLnBrk="0" hangingPunct="1">
                <a:lnSpc>
                  <a:spcPct val="90000"/>
                </a:lnSpc>
                <a:spcBef>
                  <a:spcPts val="0"/>
                </a:spcBef>
                <a:spcAft>
                  <a:spcPts val="600"/>
                </a:spcAft>
                <a:buClrTx/>
                <a:buSzTx/>
                <a:buFontTx/>
                <a:buNone/>
                <a:tabLst/>
                <a:defRPr/>
              </a:pPr>
              <a:r>
                <a:rPr kumimoji="0" lang="en-GB" sz="1100" b="1" i="0" u="none" strike="noStrike" kern="1200" cap="none" spc="0" normalizeH="0" baseline="0" noProof="0" dirty="0">
                  <a:ln>
                    <a:noFill/>
                  </a:ln>
                  <a:effectLst/>
                  <a:uLnTx/>
                  <a:uFillTx/>
                  <a:latin typeface="Calibri" panose="020F0502020204030204"/>
                  <a:ea typeface="+mn-ea"/>
                  <a:cs typeface="+mn-cs"/>
                  <a:sym typeface="Arial" charset="0"/>
                </a:rPr>
                <a:t>NHS Board Principles for Good Governance </a:t>
              </a:r>
              <a:r>
                <a:rPr kumimoji="0" lang="en-GB" sz="1100" b="0" i="0" u="none" strike="noStrike" kern="1200" cap="none" spc="0" normalizeH="0" baseline="0" noProof="0" dirty="0">
                  <a:ln>
                    <a:noFill/>
                  </a:ln>
                  <a:effectLst/>
                  <a:uLnTx/>
                  <a:uFillTx/>
                  <a:latin typeface="Calibri" panose="020F0502020204030204"/>
                  <a:ea typeface="+mn-ea"/>
                  <a:cs typeface="+mn-cs"/>
                  <a:sym typeface="Arial" charset="0"/>
                </a:rPr>
                <a:t>stress:</a:t>
              </a:r>
            </a:p>
            <a:p>
              <a:pPr marL="0" marR="0" lvl="1" indent="-457200" algn="ctr" defTabSz="914400" rtl="0" eaLnBrk="1" fontAlgn="auto" latinLnBrk="0" hangingPunct="1">
                <a:lnSpc>
                  <a:spcPct val="90000"/>
                </a:lnSpc>
                <a:spcBef>
                  <a:spcPts val="0"/>
                </a:spcBef>
                <a:spcAft>
                  <a:spcPts val="600"/>
                </a:spcAft>
                <a:buClrTx/>
                <a:buSzTx/>
                <a:buFontTx/>
                <a:buNone/>
                <a:tabLst/>
                <a:defRPr/>
              </a:pPr>
              <a:r>
                <a:rPr kumimoji="0" lang="en-GB" sz="1100" b="0" i="0" u="none" strike="noStrike" kern="1200" cap="none" spc="0" normalizeH="0" baseline="0" noProof="0" dirty="0">
                  <a:ln>
                    <a:noFill/>
                  </a:ln>
                  <a:effectLst/>
                  <a:uLnTx/>
                  <a:uFillTx/>
                  <a:latin typeface="Calibri" panose="020F0502020204030204"/>
                  <a:ea typeface="+mn-ea"/>
                  <a:cs typeface="+mn-cs"/>
                  <a:sym typeface="Arial" charset="0"/>
                </a:rPr>
                <a:t>‘..evidence-based decision making’</a:t>
              </a:r>
            </a:p>
            <a:p>
              <a:pPr marL="0" marR="0" lvl="1" indent="-457200" algn="ctr" defTabSz="914400" rtl="0" eaLnBrk="1" fontAlgn="auto" latinLnBrk="0" hangingPunct="1">
                <a:lnSpc>
                  <a:spcPct val="90000"/>
                </a:lnSpc>
                <a:spcBef>
                  <a:spcPts val="0"/>
                </a:spcBef>
                <a:spcAft>
                  <a:spcPts val="600"/>
                </a:spcAft>
                <a:buClrTx/>
                <a:buSzTx/>
                <a:buFontTx/>
                <a:buNone/>
                <a:tabLst/>
                <a:defRPr/>
              </a:pPr>
              <a:r>
                <a:rPr kumimoji="0" lang="en-GB" sz="1100" b="0" i="0" u="none" strike="noStrike" kern="1200" cap="none" spc="0" normalizeH="0" baseline="0" noProof="0" dirty="0">
                  <a:ln>
                    <a:noFill/>
                  </a:ln>
                  <a:effectLst/>
                  <a:uLnTx/>
                  <a:uFillTx/>
                  <a:latin typeface="Calibri" panose="020F0502020204030204"/>
                  <a:ea typeface="+mn-ea"/>
                  <a:cs typeface="+mn-cs"/>
                  <a:sym typeface="Arial" charset="0"/>
                </a:rPr>
                <a:t>‘..board has a statutory duty of quality’</a:t>
              </a:r>
            </a:p>
            <a:p>
              <a:pPr marL="0" marR="0" lvl="1" indent="-457200" algn="ctr" defTabSz="914400" rtl="0" eaLnBrk="1" fontAlgn="auto" latinLnBrk="0" hangingPunct="1">
                <a:lnSpc>
                  <a:spcPct val="90000"/>
                </a:lnSpc>
                <a:spcBef>
                  <a:spcPts val="0"/>
                </a:spcBef>
                <a:spcAft>
                  <a:spcPts val="600"/>
                </a:spcAft>
                <a:buClrTx/>
                <a:buSzTx/>
                <a:buFontTx/>
                <a:buNone/>
                <a:tabLst/>
                <a:defRPr/>
              </a:pPr>
              <a:r>
                <a:rPr kumimoji="0" lang="en-GB" sz="1100" b="0" i="0" u="none" strike="noStrike" kern="1200" cap="none" spc="0" normalizeH="0" baseline="0" noProof="0" dirty="0">
                  <a:ln>
                    <a:noFill/>
                  </a:ln>
                  <a:effectLst/>
                  <a:uLnTx/>
                  <a:uFillTx/>
                  <a:latin typeface="Calibri" panose="020F0502020204030204"/>
                  <a:ea typeface="+mn-ea"/>
                  <a:cs typeface="+mn-cs"/>
                </a:rPr>
                <a:t>‘Boards required to endorse and sign off declarations of assurance to regulators in relation to quality</a:t>
              </a:r>
              <a:r>
                <a:rPr kumimoji="0" lang="en-GB" sz="1100" b="0" i="0" u="none" strike="noStrike" kern="1200" cap="none" spc="0" normalizeH="0" baseline="0" noProof="0" dirty="0">
                  <a:ln>
                    <a:noFill/>
                  </a:ln>
                  <a:effectLst/>
                  <a:uLnTx/>
                  <a:uFillTx/>
                  <a:latin typeface="Calibri" panose="020F0502020204030204"/>
                  <a:ea typeface="+mn-ea"/>
                  <a:cs typeface="+mn-cs"/>
                  <a:sym typeface="Arial" charset="0"/>
                </a:rPr>
                <a:t>’</a:t>
              </a:r>
            </a:p>
            <a:p>
              <a:pPr marL="0" marR="0" lvl="1" indent="-457200" algn="l" defTabSz="914400" rtl="0" eaLnBrk="1" fontAlgn="auto" latinLnBrk="0" hangingPunct="1">
                <a:lnSpc>
                  <a:spcPct val="90000"/>
                </a:lnSpc>
                <a:spcBef>
                  <a:spcPts val="0"/>
                </a:spcBef>
                <a:spcAft>
                  <a:spcPts val="600"/>
                </a:spcAft>
                <a:buClrTx/>
                <a:buSzTx/>
                <a:buFontTx/>
                <a:buNone/>
                <a:tabLst/>
                <a:defRPr/>
              </a:pPr>
              <a:endParaRPr kumimoji="0" lang="en-GB" sz="1100" b="0" i="0" u="none" strike="noStrike" kern="1200" cap="none" spc="0" normalizeH="0" baseline="0" noProof="0" dirty="0">
                <a:ln>
                  <a:noFill/>
                </a:ln>
                <a:effectLst/>
                <a:uLnTx/>
                <a:uFillTx/>
                <a:latin typeface="Calibri" panose="020F0502020204030204"/>
                <a:ea typeface="+mn-ea"/>
                <a:cs typeface="+mn-cs"/>
                <a:sym typeface="Arial" charset="0"/>
              </a:endParaRPr>
            </a:p>
            <a:p>
              <a:pPr marL="0" marR="0" lvl="1" indent="-457200" algn="l" defTabSz="914400" rtl="0" eaLnBrk="1" fontAlgn="auto" latinLnBrk="0" hangingPunct="1">
                <a:lnSpc>
                  <a:spcPct val="90000"/>
                </a:lnSpc>
                <a:spcBef>
                  <a:spcPts val="0"/>
                </a:spcBef>
                <a:spcAft>
                  <a:spcPts val="600"/>
                </a:spcAft>
                <a:buClrTx/>
                <a:buSzTx/>
                <a:buFontTx/>
                <a:buNone/>
                <a:tabLst/>
                <a:defRPr/>
              </a:pPr>
              <a:endParaRPr kumimoji="0" lang="en-GB" sz="1100" b="0" i="0" u="none" strike="noStrike" kern="1200" cap="none" spc="0" normalizeH="0" baseline="0" noProof="0" dirty="0">
                <a:ln>
                  <a:noFill/>
                </a:ln>
                <a:effectLst/>
                <a:uLnTx/>
                <a:uFillTx/>
                <a:latin typeface="Calibri" panose="020F0502020204030204"/>
                <a:ea typeface="+mn-ea"/>
                <a:cs typeface="+mn-cs"/>
                <a:sym typeface="Arial" charset="0"/>
              </a:endParaRPr>
            </a:p>
          </p:txBody>
        </p:sp>
      </p:grpSp>
      <p:grpSp>
        <p:nvGrpSpPr>
          <p:cNvPr id="20" name="Group 19">
            <a:extLst>
              <a:ext uri="{FF2B5EF4-FFF2-40B4-BE49-F238E27FC236}">
                <a16:creationId xmlns:a16="http://schemas.microsoft.com/office/drawing/2014/main" id="{759C7A8D-793E-45F3-9E6E-E9277DFDDFAF}"/>
              </a:ext>
            </a:extLst>
          </p:cNvPr>
          <p:cNvGrpSpPr/>
          <p:nvPr/>
        </p:nvGrpSpPr>
        <p:grpSpPr>
          <a:xfrm>
            <a:off x="617366" y="3759055"/>
            <a:ext cx="6874175" cy="773720"/>
            <a:chOff x="653121" y="3650900"/>
            <a:chExt cx="6494635" cy="773720"/>
          </a:xfrm>
        </p:grpSpPr>
        <p:pic>
          <p:nvPicPr>
            <p:cNvPr id="21" name="Picture 12" descr="AHRQ--Agency for Healthcare Research and Quality: Advancing Excellence in Health Care">
              <a:extLst>
                <a:ext uri="{FF2B5EF4-FFF2-40B4-BE49-F238E27FC236}">
                  <a16:creationId xmlns:a16="http://schemas.microsoft.com/office/drawing/2014/main" id="{D2D68AB8-8407-4A15-9DE3-CF8DA6EB6FB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72484"/>
            <a:stretch/>
          </p:blipFill>
          <p:spPr bwMode="auto">
            <a:xfrm>
              <a:off x="653121" y="3902590"/>
              <a:ext cx="1295066" cy="52203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508C6CA3-F937-468A-A5F0-11F2F68F8A82}"/>
                </a:ext>
              </a:extLst>
            </p:cNvPr>
            <p:cNvSpPr/>
            <p:nvPr/>
          </p:nvSpPr>
          <p:spPr>
            <a:xfrm>
              <a:off x="2146778" y="3650900"/>
              <a:ext cx="5000978" cy="754053"/>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1" i="0" u="none" strike="noStrike" kern="1200" cap="none" spc="0" normalizeH="0" baseline="0" noProof="0" dirty="0">
                  <a:ln>
                    <a:noFill/>
                  </a:ln>
                  <a:effectLst/>
                  <a:uLnTx/>
                  <a:uFillTx/>
                  <a:latin typeface="Calibri" panose="020F0502020204030204"/>
                  <a:ea typeface="+mn-ea"/>
                  <a:cs typeface="+mn-cs"/>
                </a:rPr>
                <a:t>Agency for Healthcare Research and Quality </a:t>
              </a:r>
              <a:r>
                <a:rPr kumimoji="0" lang="en-GB" sz="1100" b="0" i="0" u="none" strike="noStrike" kern="1200" cap="none" spc="0" normalizeH="0" baseline="0" noProof="0" dirty="0">
                  <a:ln>
                    <a:noFill/>
                  </a:ln>
                  <a:effectLst/>
                  <a:uLnTx/>
                  <a:uFillTx/>
                  <a:latin typeface="Calibri" panose="020F0502020204030204"/>
                  <a:ea typeface="+mn-ea"/>
                  <a:cs typeface="+mn-cs"/>
                </a:rPr>
                <a:t>states a culture of safety needs:</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dirty="0">
                  <a:ln>
                    <a:noFill/>
                  </a:ln>
                  <a:effectLst/>
                  <a:uLnTx/>
                  <a:uFillTx/>
                  <a:latin typeface="Calibri" panose="020F0502020204030204"/>
                  <a:ea typeface="+mn-ea"/>
                  <a:cs typeface="+mn-cs"/>
                </a:rPr>
                <a:t>‘systems in place to enable staff to learn from errors …and prevent recurrence</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grpSp>
      <p:sp>
        <p:nvSpPr>
          <p:cNvPr id="25" name="Footer Placeholder 4">
            <a:extLst>
              <a:ext uri="{FF2B5EF4-FFF2-40B4-BE49-F238E27FC236}">
                <a16:creationId xmlns:a16="http://schemas.microsoft.com/office/drawing/2014/main" id="{30D039C4-2982-4B79-9C40-9FD3301C437B}"/>
              </a:ext>
            </a:extLst>
          </p:cNvPr>
          <p:cNvSpPr txBox="1">
            <a:spLocks/>
          </p:cNvSpPr>
          <p:nvPr/>
        </p:nvSpPr>
        <p:spPr>
          <a:xfrm>
            <a:off x="3748249" y="68629"/>
            <a:ext cx="3669517"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lumMod val="50000"/>
                  </a:schemeClr>
                </a:solidFill>
              </a:rPr>
              <a:t>Copyright - All Rights Reserved C2-Ai 2019</a:t>
            </a:r>
          </a:p>
        </p:txBody>
      </p:sp>
    </p:spTree>
    <p:extLst>
      <p:ext uri="{BB962C8B-B14F-4D97-AF65-F5344CB8AC3E}">
        <p14:creationId xmlns:p14="http://schemas.microsoft.com/office/powerpoint/2010/main" val="143017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400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000" fill="hold"/>
                                        <p:tgtEl>
                                          <p:spTgt spid="20"/>
                                        </p:tgtEl>
                                        <p:attrNameLst>
                                          <p:attrName>ppt_x</p:attrName>
                                        </p:attrNameLst>
                                      </p:cBhvr>
                                      <p:tavLst>
                                        <p:tav tm="0">
                                          <p:val>
                                            <p:strVal val="#ppt_x"/>
                                          </p:val>
                                        </p:tav>
                                        <p:tav tm="100000">
                                          <p:val>
                                            <p:strVal val="#ppt_x"/>
                                          </p:val>
                                        </p:tav>
                                      </p:tavLst>
                                    </p:anim>
                                    <p:anim calcmode="lin" valueType="num">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nodeType="afterEffect">
                                  <p:stCondLst>
                                    <p:cond delay="40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E5E0E8-F20F-C948-9BB5-13877CE581AB}"/>
              </a:ext>
            </a:extLst>
          </p:cNvPr>
          <p:cNvSpPr>
            <a:spLocks noGrp="1"/>
          </p:cNvSpPr>
          <p:nvPr>
            <p:ph sz="half" idx="4294967295"/>
          </p:nvPr>
        </p:nvSpPr>
        <p:spPr>
          <a:xfrm>
            <a:off x="3748249" y="805343"/>
            <a:ext cx="8231230" cy="5618903"/>
          </a:xfrm>
          <a:prstGeom prst="rect">
            <a:avLst/>
          </a:prstGeom>
        </p:spPr>
        <p:txBody>
          <a:bodyPr>
            <a:noAutofit/>
          </a:bodyPr>
          <a:lstStyle/>
          <a:p>
            <a:pPr marL="0" indent="0" algn="just">
              <a:lnSpc>
                <a:spcPct val="100000"/>
              </a:lnSpc>
              <a:spcBef>
                <a:spcPts val="800"/>
              </a:spcBef>
              <a:buNone/>
            </a:pPr>
            <a:r>
              <a:rPr lang="en-GB" altLang="en-US" sz="1400" b="1" dirty="0"/>
              <a:t>Improving outcomes for patients - Reducing harm and the cost of care</a:t>
            </a:r>
          </a:p>
          <a:p>
            <a:pPr marL="0" indent="0" algn="just">
              <a:lnSpc>
                <a:spcPct val="100000"/>
              </a:lnSpc>
              <a:spcBef>
                <a:spcPts val="800"/>
              </a:spcBef>
              <a:buNone/>
            </a:pPr>
            <a:r>
              <a:rPr lang="en-GB" sz="1000" dirty="0">
                <a:cs typeface="Calibri"/>
              </a:rPr>
              <a:t>We help hospitals reduce avoidable patient harm and mortality while demonstrably supporting corporate and clinical governance. </a:t>
            </a:r>
          </a:p>
          <a:p>
            <a:pPr marL="0" indent="0" algn="just">
              <a:lnSpc>
                <a:spcPct val="100000"/>
              </a:lnSpc>
              <a:spcBef>
                <a:spcPts val="800"/>
              </a:spcBef>
              <a:buNone/>
            </a:pPr>
            <a:r>
              <a:rPr lang="en-GB" sz="1000" dirty="0">
                <a:cs typeface="Calibri"/>
              </a:rPr>
              <a:t>Hospital health check undertaken &gt; Monthly BI + CI Reporting configured &gt; Quality Improvement initiative implemented &gt; 12 month review &gt; Repeat. </a:t>
            </a:r>
          </a:p>
          <a:p>
            <a:pPr marL="0" indent="0" algn="just">
              <a:lnSpc>
                <a:spcPct val="100000"/>
              </a:lnSpc>
              <a:spcBef>
                <a:spcPts val="800"/>
              </a:spcBef>
              <a:buNone/>
            </a:pPr>
            <a:r>
              <a:rPr lang="en-GB" sz="1000" dirty="0"/>
              <a:t>Our </a:t>
            </a:r>
            <a:r>
              <a:rPr lang="en-GB" sz="1000" b="1" dirty="0"/>
              <a:t>unique</a:t>
            </a:r>
            <a:r>
              <a:rPr lang="en-GB" sz="1000" dirty="0"/>
              <a:t> approach is individualised with ‘made to measure’ results for </a:t>
            </a:r>
            <a:r>
              <a:rPr lang="en-GB" sz="1000" b="1" dirty="0"/>
              <a:t>every patient, </a:t>
            </a:r>
            <a:r>
              <a:rPr lang="en-GB" sz="1000" dirty="0"/>
              <a:t>accurately and uniquely adjusted for physiological characteristics and multiple triggers of avoidable harm. Risk of complications are </a:t>
            </a:r>
            <a:r>
              <a:rPr lang="en-GB" sz="1000" b="1" dirty="0"/>
              <a:t>patient specific </a:t>
            </a:r>
            <a:r>
              <a:rPr lang="en-GB" sz="1000" dirty="0"/>
              <a:t>and so can be used to improve care, avoid harm and demonstrably reduce associated costs. </a:t>
            </a:r>
          </a:p>
          <a:p>
            <a:pPr marL="0" indent="0" algn="just">
              <a:lnSpc>
                <a:spcPct val="100000"/>
              </a:lnSpc>
              <a:spcBef>
                <a:spcPts val="800"/>
              </a:spcBef>
              <a:buNone/>
            </a:pPr>
            <a:r>
              <a:rPr lang="en-GB" sz="1000" dirty="0"/>
              <a:t>A hospital performing higher risk surgery will see higher complication rates than those that do not. Typical BI systems will flag the first hospital because they do not consider the actual patients being treated, their physiology, the clinical acuity of their condition, and most importantly risks of the surgery itself. </a:t>
            </a:r>
          </a:p>
          <a:p>
            <a:pPr marL="0" indent="0" algn="just">
              <a:lnSpc>
                <a:spcPct val="100000"/>
              </a:lnSpc>
              <a:spcBef>
                <a:spcPts val="800"/>
              </a:spcBef>
              <a:buNone/>
            </a:pPr>
            <a:r>
              <a:rPr lang="en-GB" sz="1100" b="1" dirty="0"/>
              <a:t>Why we are different</a:t>
            </a:r>
            <a:r>
              <a:rPr lang="en-GB" sz="1000" b="1" dirty="0"/>
              <a:t>. </a:t>
            </a:r>
          </a:p>
          <a:p>
            <a:pPr marL="457200" lvl="1" indent="0" algn="just">
              <a:lnSpc>
                <a:spcPct val="100000"/>
              </a:lnSpc>
              <a:spcBef>
                <a:spcPts val="800"/>
              </a:spcBef>
              <a:buNone/>
            </a:pPr>
            <a:r>
              <a:rPr lang="en-GB" sz="1000" b="1" dirty="0"/>
              <a:t>We risk adjust accurately for each patient </a:t>
            </a:r>
            <a:r>
              <a:rPr lang="en-GB" sz="1000" dirty="0"/>
              <a:t>and can tell which hospitals, specialties, consultants etc. are genuinely doing well, and where the hospital has issues and what the causes are.</a:t>
            </a:r>
          </a:p>
          <a:p>
            <a:pPr marL="0" indent="0" algn="just">
              <a:lnSpc>
                <a:spcPct val="100000"/>
              </a:lnSpc>
              <a:spcBef>
                <a:spcPts val="800"/>
              </a:spcBef>
              <a:buNone/>
            </a:pPr>
            <a:r>
              <a:rPr lang="en-GB" sz="1100" b="1" dirty="0"/>
              <a:t>Why existing BI systems do not deliver what we provide</a:t>
            </a:r>
          </a:p>
          <a:p>
            <a:pPr marL="457200" lvl="1" indent="0">
              <a:lnSpc>
                <a:spcPct val="100000"/>
              </a:lnSpc>
              <a:spcBef>
                <a:spcPts val="800"/>
              </a:spcBef>
              <a:buNone/>
            </a:pPr>
            <a:r>
              <a:rPr lang="en-GB" sz="1000" b="1" dirty="0"/>
              <a:t>We track and analyse 178 complications and harm events across all inpatient care. </a:t>
            </a:r>
            <a:r>
              <a:rPr lang="en-GB" sz="1000" dirty="0"/>
              <a:t>The majority of these are not commonly available or even possible to capture without our Ai algorithms that triangulate them from multiple sources.</a:t>
            </a:r>
            <a:br>
              <a:rPr lang="en-GB" dirty="0"/>
            </a:br>
            <a:endParaRPr lang="en-GB" sz="600" dirty="0"/>
          </a:p>
          <a:p>
            <a:pPr marL="0" indent="0" algn="just">
              <a:lnSpc>
                <a:spcPct val="100000"/>
              </a:lnSpc>
              <a:spcBef>
                <a:spcPts val="800"/>
              </a:spcBef>
              <a:buNone/>
            </a:pPr>
            <a:r>
              <a:rPr lang="en-GB" sz="1100" b="1" dirty="0"/>
              <a:t>Our value proposition to reduce avoidable harm to patients whilst saving the NHS trusts money:</a:t>
            </a:r>
          </a:p>
          <a:p>
            <a:pPr algn="just">
              <a:lnSpc>
                <a:spcPct val="100000"/>
              </a:lnSpc>
              <a:spcBef>
                <a:spcPts val="800"/>
              </a:spcBef>
              <a:buFont typeface="+mj-lt"/>
              <a:buAutoNum type="arabicPeriod"/>
            </a:pPr>
            <a:r>
              <a:rPr lang="en-GB" sz="1000" dirty="0"/>
              <a:t>C2-Ai conduct a business and clinical intelligence Base Line Audit of hospital trusts (please note we do not currently cover ambulance, community or mental health organisations, and we are currently installed and working closely with Frimley Health).</a:t>
            </a:r>
          </a:p>
          <a:p>
            <a:pPr algn="just">
              <a:lnSpc>
                <a:spcPct val="100000"/>
              </a:lnSpc>
              <a:spcBef>
                <a:spcPts val="800"/>
              </a:spcBef>
              <a:buFont typeface="+mj-lt"/>
              <a:buAutoNum type="arabicPeriod"/>
            </a:pPr>
            <a:r>
              <a:rPr lang="en-GB" sz="1000" dirty="0"/>
              <a:t>C2-Ai will identify areas where care can be improved, such as Acute Kidney Injury like our South Tees example, and support the trust to implement a QI initiative for improving care and saving money as identified in the bespoke hospital audit.</a:t>
            </a:r>
          </a:p>
          <a:p>
            <a:pPr algn="just">
              <a:lnSpc>
                <a:spcPct val="100000"/>
              </a:lnSpc>
              <a:spcBef>
                <a:spcPts val="800"/>
              </a:spcBef>
              <a:buFont typeface="+mj-lt"/>
              <a:buAutoNum type="arabicPeriod"/>
            </a:pPr>
            <a:r>
              <a:rPr lang="en-GB" sz="1000" dirty="0"/>
              <a:t>CRAB and Compass systems are installed for each organisation.</a:t>
            </a:r>
          </a:p>
          <a:p>
            <a:pPr algn="just">
              <a:lnSpc>
                <a:spcPct val="100000"/>
              </a:lnSpc>
              <a:spcBef>
                <a:spcPts val="800"/>
              </a:spcBef>
              <a:buFont typeface="+mj-lt"/>
              <a:buAutoNum type="arabicPeriod"/>
            </a:pPr>
            <a:r>
              <a:rPr lang="en-GB" sz="1000" dirty="0"/>
              <a:t>Each individual organisation will receive monthly business and clinical intelligence reports as well as C2-Ai support to monitor improvements across the whole organisation.</a:t>
            </a:r>
          </a:p>
          <a:p>
            <a:pPr algn="just">
              <a:lnSpc>
                <a:spcPct val="100000"/>
              </a:lnSpc>
              <a:spcBef>
                <a:spcPts val="800"/>
              </a:spcBef>
              <a:buFont typeface="+mj-lt"/>
              <a:buAutoNum type="arabicPeriod"/>
            </a:pPr>
            <a:r>
              <a:rPr lang="en-GB" sz="1000" dirty="0"/>
              <a:t>After 12 months from start up, an Annual Audit Report is produced to quantify improvements in avoidable harm to patients and calculate Harris Opex Tracker savings.</a:t>
            </a:r>
          </a:p>
          <a:p>
            <a:pPr algn="just">
              <a:lnSpc>
                <a:spcPct val="100000"/>
              </a:lnSpc>
              <a:spcBef>
                <a:spcPts val="800"/>
              </a:spcBef>
              <a:buFont typeface="+mj-lt"/>
              <a:buAutoNum type="arabicPeriod"/>
            </a:pPr>
            <a:r>
              <a:rPr lang="en-GB" sz="1000" dirty="0"/>
              <a:t>Repeat. Improve care, save money.</a:t>
            </a:r>
          </a:p>
          <a:p>
            <a:pPr marL="0" indent="0" algn="just">
              <a:lnSpc>
                <a:spcPct val="100000"/>
              </a:lnSpc>
              <a:spcBef>
                <a:spcPts val="800"/>
              </a:spcBef>
              <a:buNone/>
            </a:pPr>
            <a:endParaRPr lang="en-GB" altLang="en-US" sz="1200" dirty="0"/>
          </a:p>
          <a:p>
            <a:pPr marL="0" indent="0" algn="just">
              <a:lnSpc>
                <a:spcPct val="100000"/>
              </a:lnSpc>
              <a:spcBef>
                <a:spcPts val="800"/>
              </a:spcBef>
              <a:buNone/>
            </a:pPr>
            <a:r>
              <a:rPr lang="en-GB" altLang="en-US" sz="1200" dirty="0"/>
              <a:t> </a:t>
            </a:r>
          </a:p>
          <a:p>
            <a:pPr marL="0" indent="0" algn="just">
              <a:lnSpc>
                <a:spcPct val="100000"/>
              </a:lnSpc>
              <a:spcBef>
                <a:spcPts val="800"/>
              </a:spcBef>
              <a:buNone/>
            </a:pPr>
            <a:br>
              <a:rPr lang="en-GB" sz="1600" dirty="0"/>
            </a:br>
            <a:endParaRPr lang="en-GB" altLang="en-US" sz="1200" dirty="0"/>
          </a:p>
        </p:txBody>
      </p:sp>
      <p:sp>
        <p:nvSpPr>
          <p:cNvPr id="2" name="Title 1">
            <a:extLst>
              <a:ext uri="{FF2B5EF4-FFF2-40B4-BE49-F238E27FC236}">
                <a16:creationId xmlns:a16="http://schemas.microsoft.com/office/drawing/2014/main" id="{749CDF50-E73E-064A-9271-6B2CE962E32A}"/>
              </a:ext>
            </a:extLst>
          </p:cNvPr>
          <p:cNvSpPr>
            <a:spLocks noGrp="1"/>
          </p:cNvSpPr>
          <p:nvPr>
            <p:ph type="title"/>
          </p:nvPr>
        </p:nvSpPr>
        <p:spPr>
          <a:xfrm>
            <a:off x="632545" y="654883"/>
            <a:ext cx="10972800" cy="458314"/>
          </a:xfrm>
        </p:spPr>
        <p:txBody>
          <a:bodyPr>
            <a:normAutofit/>
          </a:bodyPr>
          <a:lstStyle/>
          <a:p>
            <a:pPr>
              <a:lnSpc>
                <a:spcPct val="100000"/>
              </a:lnSpc>
              <a:spcBef>
                <a:spcPts val="600"/>
              </a:spcBef>
            </a:pPr>
            <a:r>
              <a:rPr lang="en-GB" altLang="en-US" sz="2400" dirty="0"/>
              <a:t>What do we do?</a:t>
            </a:r>
            <a:endParaRPr lang="en-US" sz="1100" dirty="0"/>
          </a:p>
        </p:txBody>
      </p:sp>
      <p:sp>
        <p:nvSpPr>
          <p:cNvPr id="32" name="Rectangle: Rounded Corners 2">
            <a:extLst>
              <a:ext uri="{FF2B5EF4-FFF2-40B4-BE49-F238E27FC236}">
                <a16:creationId xmlns:a16="http://schemas.microsoft.com/office/drawing/2014/main" id="{29A694F9-E351-426D-A2FC-7FBB2196B3D7}"/>
              </a:ext>
            </a:extLst>
          </p:cNvPr>
          <p:cNvSpPr/>
          <p:nvPr/>
        </p:nvSpPr>
        <p:spPr>
          <a:xfrm>
            <a:off x="1418586" y="1980771"/>
            <a:ext cx="1395950" cy="30345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38" b="1" dirty="0">
                <a:solidFill>
                  <a:schemeClr val="tx1">
                    <a:lumMod val="65000"/>
                    <a:lumOff val="35000"/>
                  </a:schemeClr>
                </a:solidFill>
              </a:rPr>
              <a:t>Years of research</a:t>
            </a:r>
          </a:p>
        </p:txBody>
      </p:sp>
      <p:sp>
        <p:nvSpPr>
          <p:cNvPr id="33" name="Rectangle: Rounded Corners 32">
            <a:extLst>
              <a:ext uri="{FF2B5EF4-FFF2-40B4-BE49-F238E27FC236}">
                <a16:creationId xmlns:a16="http://schemas.microsoft.com/office/drawing/2014/main" id="{58C8E47F-F28C-4519-8857-73D295058963}"/>
              </a:ext>
            </a:extLst>
          </p:cNvPr>
          <p:cNvSpPr/>
          <p:nvPr/>
        </p:nvSpPr>
        <p:spPr>
          <a:xfrm>
            <a:off x="1307410" y="4211726"/>
            <a:ext cx="1891861" cy="30345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38" b="1" dirty="0">
                <a:solidFill>
                  <a:schemeClr val="tx1">
                    <a:lumMod val="65000"/>
                    <a:lumOff val="35000"/>
                  </a:schemeClr>
                </a:solidFill>
              </a:rPr>
              <a:t>Surgical complications</a:t>
            </a:r>
          </a:p>
        </p:txBody>
      </p:sp>
      <p:sp>
        <p:nvSpPr>
          <p:cNvPr id="34" name="Rectangle: Rounded Corners 7">
            <a:extLst>
              <a:ext uri="{FF2B5EF4-FFF2-40B4-BE49-F238E27FC236}">
                <a16:creationId xmlns:a16="http://schemas.microsoft.com/office/drawing/2014/main" id="{78EC522F-98F3-495C-9476-B1BBB6F6B9B2}"/>
              </a:ext>
            </a:extLst>
          </p:cNvPr>
          <p:cNvSpPr/>
          <p:nvPr/>
        </p:nvSpPr>
        <p:spPr>
          <a:xfrm>
            <a:off x="1307410" y="4596804"/>
            <a:ext cx="1891861" cy="30345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38" b="1" dirty="0">
                <a:solidFill>
                  <a:schemeClr val="tx1">
                    <a:lumMod val="65000"/>
                    <a:lumOff val="35000"/>
                  </a:schemeClr>
                </a:solidFill>
              </a:rPr>
              <a:t>Triggers of avoidable harm</a:t>
            </a:r>
          </a:p>
        </p:txBody>
      </p:sp>
      <p:sp>
        <p:nvSpPr>
          <p:cNvPr id="35" name="Rectangle: Rounded Corners 8">
            <a:extLst>
              <a:ext uri="{FF2B5EF4-FFF2-40B4-BE49-F238E27FC236}">
                <a16:creationId xmlns:a16="http://schemas.microsoft.com/office/drawing/2014/main" id="{7ABC6E5C-BC3F-4D16-92B3-055F72B8C99F}"/>
              </a:ext>
            </a:extLst>
          </p:cNvPr>
          <p:cNvSpPr/>
          <p:nvPr/>
        </p:nvSpPr>
        <p:spPr>
          <a:xfrm>
            <a:off x="1307410" y="5011276"/>
            <a:ext cx="2316262" cy="30345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38" b="1" dirty="0">
                <a:solidFill>
                  <a:schemeClr val="tx1">
                    <a:lumMod val="65000"/>
                    <a:lumOff val="35000"/>
                  </a:schemeClr>
                </a:solidFill>
              </a:rPr>
              <a:t>of patients and all their diagnoses</a:t>
            </a:r>
          </a:p>
        </p:txBody>
      </p:sp>
      <p:sp>
        <p:nvSpPr>
          <p:cNvPr id="36" name="Rectangle: Rounded Corners 9">
            <a:extLst>
              <a:ext uri="{FF2B5EF4-FFF2-40B4-BE49-F238E27FC236}">
                <a16:creationId xmlns:a16="http://schemas.microsoft.com/office/drawing/2014/main" id="{73A67E0C-E257-44BB-A8AF-D259C4A20375}"/>
              </a:ext>
            </a:extLst>
          </p:cNvPr>
          <p:cNvSpPr/>
          <p:nvPr/>
        </p:nvSpPr>
        <p:spPr>
          <a:xfrm>
            <a:off x="1307410" y="5298058"/>
            <a:ext cx="1891861" cy="30345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38" b="1" dirty="0">
              <a:solidFill>
                <a:schemeClr val="tx2">
                  <a:lumMod val="75000"/>
                </a:schemeClr>
              </a:solidFill>
            </a:endParaRPr>
          </a:p>
        </p:txBody>
      </p:sp>
      <p:sp>
        <p:nvSpPr>
          <p:cNvPr id="37" name="Title 1">
            <a:extLst>
              <a:ext uri="{FF2B5EF4-FFF2-40B4-BE49-F238E27FC236}">
                <a16:creationId xmlns:a16="http://schemas.microsoft.com/office/drawing/2014/main" id="{11EF0891-2F14-43B4-9D8A-BF7F9485973A}"/>
              </a:ext>
            </a:extLst>
          </p:cNvPr>
          <p:cNvSpPr txBox="1">
            <a:spLocks/>
          </p:cNvSpPr>
          <p:nvPr/>
        </p:nvSpPr>
        <p:spPr>
          <a:xfrm>
            <a:off x="1514186" y="1504649"/>
            <a:ext cx="1768821" cy="270436"/>
          </a:xfrm>
          <a:prstGeom prst="rect">
            <a:avLst/>
          </a:prstGeom>
          <a:noFill/>
        </p:spPr>
        <p:txBody>
          <a:bodyPr vert="horz" lIns="74295" tIns="37148" rIns="74295" bIns="37148" rtlCol="0" anchor="b">
            <a:noAutofit/>
          </a:bodyPr>
          <a:lstStyle>
            <a:lvl1pPr algn="l" defTabSz="914400" rtl="0" eaLnBrk="1" latinLnBrk="0" hangingPunct="1">
              <a:lnSpc>
                <a:spcPct val="90000"/>
              </a:lnSpc>
              <a:spcBef>
                <a:spcPct val="0"/>
              </a:spcBef>
              <a:buNone/>
              <a:defRPr lang="en-US" sz="2400" kern="1200" dirty="0">
                <a:solidFill>
                  <a:srgbClr val="1F6097"/>
                </a:solidFill>
                <a:latin typeface="+mn-lt"/>
                <a:ea typeface="+mj-ea"/>
                <a:cs typeface="+mj-cs"/>
              </a:defRPr>
            </a:lvl1pPr>
          </a:lstStyle>
          <a:p>
            <a:r>
              <a:rPr lang="en-GB" sz="1800" b="1" dirty="0">
                <a:solidFill>
                  <a:srgbClr val="2F5597"/>
                </a:solidFill>
                <a:ea typeface="+mn-ea"/>
                <a:cs typeface="+mn-cs"/>
              </a:rPr>
              <a:t>Built around…</a:t>
            </a:r>
          </a:p>
        </p:txBody>
      </p:sp>
      <p:sp>
        <p:nvSpPr>
          <p:cNvPr id="38" name="Title 1">
            <a:extLst>
              <a:ext uri="{FF2B5EF4-FFF2-40B4-BE49-F238E27FC236}">
                <a16:creationId xmlns:a16="http://schemas.microsoft.com/office/drawing/2014/main" id="{2DFCD3AC-5B64-4021-9608-4362CBFAF58A}"/>
              </a:ext>
            </a:extLst>
          </p:cNvPr>
          <p:cNvSpPr txBox="1">
            <a:spLocks/>
          </p:cNvSpPr>
          <p:nvPr/>
        </p:nvSpPr>
        <p:spPr>
          <a:xfrm>
            <a:off x="1362678" y="3903209"/>
            <a:ext cx="2316262" cy="251111"/>
          </a:xfrm>
          <a:prstGeom prst="rect">
            <a:avLst/>
          </a:prstGeom>
          <a:noFill/>
        </p:spPr>
        <p:txBody>
          <a:bodyPr vert="horz" lIns="74295" tIns="37148" rIns="74295" bIns="37148" rtlCol="0" anchor="b">
            <a:noAutofit/>
          </a:bodyPr>
          <a:lstStyle>
            <a:lvl1pPr algn="l" defTabSz="914400" rtl="0" eaLnBrk="1" latinLnBrk="0" hangingPunct="1">
              <a:lnSpc>
                <a:spcPct val="90000"/>
              </a:lnSpc>
              <a:spcBef>
                <a:spcPct val="0"/>
              </a:spcBef>
              <a:buNone/>
              <a:defRPr lang="en-US" sz="2400" kern="1200" dirty="0">
                <a:solidFill>
                  <a:srgbClr val="1F6097"/>
                </a:solidFill>
                <a:latin typeface="+mn-lt"/>
                <a:ea typeface="+mj-ea"/>
                <a:cs typeface="+mj-cs"/>
              </a:defRPr>
            </a:lvl1pPr>
          </a:lstStyle>
          <a:p>
            <a:r>
              <a:rPr lang="en-GB" sz="1800" b="1" dirty="0">
                <a:solidFill>
                  <a:srgbClr val="2F5597"/>
                </a:solidFill>
                <a:ea typeface="+mn-ea"/>
                <a:cs typeface="+mn-cs"/>
              </a:rPr>
              <a:t>Uniquely assessing the whole organisation…</a:t>
            </a:r>
          </a:p>
        </p:txBody>
      </p:sp>
      <p:sp>
        <p:nvSpPr>
          <p:cNvPr id="39" name="Rectangle: Rounded Corners 31">
            <a:extLst>
              <a:ext uri="{FF2B5EF4-FFF2-40B4-BE49-F238E27FC236}">
                <a16:creationId xmlns:a16="http://schemas.microsoft.com/office/drawing/2014/main" id="{5C74BE80-27AE-49D2-9264-266278B86B42}"/>
              </a:ext>
            </a:extLst>
          </p:cNvPr>
          <p:cNvSpPr/>
          <p:nvPr/>
        </p:nvSpPr>
        <p:spPr>
          <a:xfrm>
            <a:off x="1307410" y="5401525"/>
            <a:ext cx="1891861" cy="30345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38" b="1" dirty="0">
                <a:solidFill>
                  <a:schemeClr val="tx1">
                    <a:lumMod val="65000"/>
                    <a:lumOff val="35000"/>
                  </a:schemeClr>
                </a:solidFill>
              </a:rPr>
              <a:t>of surgical procedures</a:t>
            </a:r>
          </a:p>
        </p:txBody>
      </p:sp>
      <p:sp>
        <p:nvSpPr>
          <p:cNvPr id="40" name="Rectangle: Rounded Corners 48">
            <a:extLst>
              <a:ext uri="{FF2B5EF4-FFF2-40B4-BE49-F238E27FC236}">
                <a16:creationId xmlns:a16="http://schemas.microsoft.com/office/drawing/2014/main" id="{C1A2FA8F-262E-4F76-B013-D81A2361769C}"/>
              </a:ext>
            </a:extLst>
          </p:cNvPr>
          <p:cNvSpPr/>
          <p:nvPr/>
        </p:nvSpPr>
        <p:spPr>
          <a:xfrm>
            <a:off x="732022" y="1980909"/>
            <a:ext cx="823120" cy="270436"/>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600" b="1" dirty="0">
                <a:solidFill>
                  <a:srgbClr val="2F5597"/>
                </a:solidFill>
                <a:latin typeface="Arial Nova" panose="020B0504020202020204" pitchFamily="34" charset="0"/>
              </a:rPr>
              <a:t>25</a:t>
            </a:r>
          </a:p>
        </p:txBody>
      </p:sp>
      <p:sp>
        <p:nvSpPr>
          <p:cNvPr id="41" name="Rectangle: Rounded Corners 66">
            <a:extLst>
              <a:ext uri="{FF2B5EF4-FFF2-40B4-BE49-F238E27FC236}">
                <a16:creationId xmlns:a16="http://schemas.microsoft.com/office/drawing/2014/main" id="{B3B01D01-83F7-4149-A376-FF10E14F0EC5}"/>
              </a:ext>
            </a:extLst>
          </p:cNvPr>
          <p:cNvSpPr/>
          <p:nvPr/>
        </p:nvSpPr>
        <p:spPr>
          <a:xfrm>
            <a:off x="1418586" y="2377158"/>
            <a:ext cx="1395950" cy="30345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38" b="1" dirty="0">
                <a:solidFill>
                  <a:schemeClr val="tx1">
                    <a:lumMod val="65000"/>
                    <a:lumOff val="35000"/>
                  </a:schemeClr>
                </a:solidFill>
              </a:rPr>
              <a:t>Patient records</a:t>
            </a:r>
          </a:p>
        </p:txBody>
      </p:sp>
      <p:sp>
        <p:nvSpPr>
          <p:cNvPr id="42" name="Rectangle: Rounded Corners 67">
            <a:extLst>
              <a:ext uri="{FF2B5EF4-FFF2-40B4-BE49-F238E27FC236}">
                <a16:creationId xmlns:a16="http://schemas.microsoft.com/office/drawing/2014/main" id="{7F044EEC-7387-4306-83D9-A1C0C7D6032F}"/>
              </a:ext>
            </a:extLst>
          </p:cNvPr>
          <p:cNvSpPr/>
          <p:nvPr/>
        </p:nvSpPr>
        <p:spPr>
          <a:xfrm>
            <a:off x="1418586" y="2776720"/>
            <a:ext cx="1780685" cy="30345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38" b="1" dirty="0">
                <a:solidFill>
                  <a:schemeClr val="tx1">
                    <a:lumMod val="65000"/>
                    <a:lumOff val="35000"/>
                  </a:schemeClr>
                </a:solidFill>
              </a:rPr>
              <a:t>Countries providing data</a:t>
            </a:r>
          </a:p>
        </p:txBody>
      </p:sp>
      <p:sp>
        <p:nvSpPr>
          <p:cNvPr id="43" name="Rectangle: Rounded Corners 68">
            <a:extLst>
              <a:ext uri="{FF2B5EF4-FFF2-40B4-BE49-F238E27FC236}">
                <a16:creationId xmlns:a16="http://schemas.microsoft.com/office/drawing/2014/main" id="{B2F99883-A59C-4A4D-9621-F12DE7903623}"/>
              </a:ext>
            </a:extLst>
          </p:cNvPr>
          <p:cNvSpPr/>
          <p:nvPr/>
        </p:nvSpPr>
        <p:spPr>
          <a:xfrm>
            <a:off x="1418586" y="3169932"/>
            <a:ext cx="1545757" cy="30345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38" b="1" dirty="0">
                <a:solidFill>
                  <a:schemeClr val="tx1">
                    <a:lumMod val="65000"/>
                    <a:lumOff val="35000"/>
                  </a:schemeClr>
                </a:solidFill>
              </a:rPr>
              <a:t>Countries we work in</a:t>
            </a:r>
          </a:p>
        </p:txBody>
      </p:sp>
      <p:sp>
        <p:nvSpPr>
          <p:cNvPr id="44" name="Rectangle: Rounded Corners 49">
            <a:extLst>
              <a:ext uri="{FF2B5EF4-FFF2-40B4-BE49-F238E27FC236}">
                <a16:creationId xmlns:a16="http://schemas.microsoft.com/office/drawing/2014/main" id="{D42FAD4A-03A6-47E0-BA5C-D431DA5A9937}"/>
              </a:ext>
            </a:extLst>
          </p:cNvPr>
          <p:cNvSpPr/>
          <p:nvPr/>
        </p:nvSpPr>
        <p:spPr>
          <a:xfrm>
            <a:off x="732022" y="2382288"/>
            <a:ext cx="823121" cy="270436"/>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600" b="1" dirty="0">
                <a:solidFill>
                  <a:srgbClr val="2F5597"/>
                </a:solidFill>
                <a:latin typeface="Arial Nova" panose="020B0504020202020204" pitchFamily="34" charset="0"/>
              </a:rPr>
              <a:t>120m</a:t>
            </a:r>
          </a:p>
        </p:txBody>
      </p:sp>
      <p:sp>
        <p:nvSpPr>
          <p:cNvPr id="45" name="Rectangle: Rounded Corners 50">
            <a:extLst>
              <a:ext uri="{FF2B5EF4-FFF2-40B4-BE49-F238E27FC236}">
                <a16:creationId xmlns:a16="http://schemas.microsoft.com/office/drawing/2014/main" id="{40742C35-3DF7-427C-BA5F-31D5A0252E5A}"/>
              </a:ext>
            </a:extLst>
          </p:cNvPr>
          <p:cNvSpPr/>
          <p:nvPr/>
        </p:nvSpPr>
        <p:spPr>
          <a:xfrm>
            <a:off x="732022" y="2772411"/>
            <a:ext cx="823121" cy="270436"/>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600" b="1" dirty="0">
                <a:solidFill>
                  <a:srgbClr val="2F5597"/>
                </a:solidFill>
                <a:latin typeface="Arial Nova" panose="020B0504020202020204" pitchFamily="34" charset="0"/>
              </a:rPr>
              <a:t>46</a:t>
            </a:r>
          </a:p>
        </p:txBody>
      </p:sp>
      <p:sp>
        <p:nvSpPr>
          <p:cNvPr id="46" name="Rectangle: Rounded Corners 51">
            <a:extLst>
              <a:ext uri="{FF2B5EF4-FFF2-40B4-BE49-F238E27FC236}">
                <a16:creationId xmlns:a16="http://schemas.microsoft.com/office/drawing/2014/main" id="{D53094DC-9831-4979-B1F7-D210C3CBD0CA}"/>
              </a:ext>
            </a:extLst>
          </p:cNvPr>
          <p:cNvSpPr/>
          <p:nvPr/>
        </p:nvSpPr>
        <p:spPr>
          <a:xfrm>
            <a:off x="732022" y="3168598"/>
            <a:ext cx="823121" cy="270436"/>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600" b="1" dirty="0">
                <a:solidFill>
                  <a:srgbClr val="2F5597"/>
                </a:solidFill>
                <a:latin typeface="Arial Nova" panose="020B0504020202020204" pitchFamily="34" charset="0"/>
              </a:rPr>
              <a:t>11</a:t>
            </a:r>
          </a:p>
        </p:txBody>
      </p:sp>
      <p:sp>
        <p:nvSpPr>
          <p:cNvPr id="47" name="Rectangle: Rounded Corners 53">
            <a:extLst>
              <a:ext uri="{FF2B5EF4-FFF2-40B4-BE49-F238E27FC236}">
                <a16:creationId xmlns:a16="http://schemas.microsoft.com/office/drawing/2014/main" id="{354CC137-58F5-414F-88BA-3B69B25C3D5D}"/>
              </a:ext>
            </a:extLst>
          </p:cNvPr>
          <p:cNvSpPr/>
          <p:nvPr/>
        </p:nvSpPr>
        <p:spPr>
          <a:xfrm>
            <a:off x="632545" y="4599927"/>
            <a:ext cx="823121" cy="270436"/>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600" b="1" dirty="0">
                <a:solidFill>
                  <a:srgbClr val="2F5597"/>
                </a:solidFill>
                <a:latin typeface="Arial Nova" panose="020B0504020202020204" pitchFamily="34" charset="0"/>
              </a:rPr>
              <a:t>32</a:t>
            </a:r>
          </a:p>
        </p:txBody>
      </p:sp>
      <p:sp>
        <p:nvSpPr>
          <p:cNvPr id="48" name="Rectangle: Rounded Corners 54">
            <a:extLst>
              <a:ext uri="{FF2B5EF4-FFF2-40B4-BE49-F238E27FC236}">
                <a16:creationId xmlns:a16="http://schemas.microsoft.com/office/drawing/2014/main" id="{DB96B26A-1BD4-40F0-B3FC-77332B2AC04C}"/>
              </a:ext>
            </a:extLst>
          </p:cNvPr>
          <p:cNvSpPr/>
          <p:nvPr/>
        </p:nvSpPr>
        <p:spPr>
          <a:xfrm>
            <a:off x="632545" y="5012915"/>
            <a:ext cx="823121" cy="270436"/>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600" b="1" dirty="0">
                <a:solidFill>
                  <a:srgbClr val="2F5597"/>
                </a:solidFill>
                <a:latin typeface="Arial Nova" panose="020B0504020202020204" pitchFamily="34" charset="0"/>
              </a:rPr>
              <a:t>100%</a:t>
            </a:r>
          </a:p>
        </p:txBody>
      </p:sp>
      <p:sp>
        <p:nvSpPr>
          <p:cNvPr id="49" name="Rectangle: Rounded Corners 56">
            <a:extLst>
              <a:ext uri="{FF2B5EF4-FFF2-40B4-BE49-F238E27FC236}">
                <a16:creationId xmlns:a16="http://schemas.microsoft.com/office/drawing/2014/main" id="{4F3E63FF-1978-4325-8EC5-D0F20B0A4AFF}"/>
              </a:ext>
            </a:extLst>
          </p:cNvPr>
          <p:cNvSpPr/>
          <p:nvPr/>
        </p:nvSpPr>
        <p:spPr>
          <a:xfrm>
            <a:off x="632545" y="5403582"/>
            <a:ext cx="823121" cy="270436"/>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600" b="1" dirty="0">
                <a:solidFill>
                  <a:srgbClr val="2F5597"/>
                </a:solidFill>
                <a:latin typeface="Arial Nova" panose="020B0504020202020204" pitchFamily="34" charset="0"/>
              </a:rPr>
              <a:t>100%</a:t>
            </a:r>
          </a:p>
        </p:txBody>
      </p:sp>
      <p:sp>
        <p:nvSpPr>
          <p:cNvPr id="50" name="Rectangle: Rounded Corners 52">
            <a:extLst>
              <a:ext uri="{FF2B5EF4-FFF2-40B4-BE49-F238E27FC236}">
                <a16:creationId xmlns:a16="http://schemas.microsoft.com/office/drawing/2014/main" id="{2B75F075-AD2D-4FC5-A30A-E49EFB7E0A55}"/>
              </a:ext>
            </a:extLst>
          </p:cNvPr>
          <p:cNvSpPr/>
          <p:nvPr/>
        </p:nvSpPr>
        <p:spPr>
          <a:xfrm>
            <a:off x="632545" y="4212531"/>
            <a:ext cx="823120" cy="270436"/>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600" b="1" dirty="0">
                <a:solidFill>
                  <a:srgbClr val="2F5597"/>
                </a:solidFill>
                <a:latin typeface="Arial Nova" panose="020B0504020202020204" pitchFamily="34" charset="0"/>
              </a:rPr>
              <a:t>146</a:t>
            </a:r>
          </a:p>
        </p:txBody>
      </p:sp>
      <p:pic>
        <p:nvPicPr>
          <p:cNvPr id="51" name="Picture 50" descr="A picture containing wheel&#10;&#10;Description automatically generated">
            <a:extLst>
              <a:ext uri="{FF2B5EF4-FFF2-40B4-BE49-F238E27FC236}">
                <a16:creationId xmlns:a16="http://schemas.microsoft.com/office/drawing/2014/main" id="{4CE4131A-8899-41B5-9721-732EE1CE7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805" y="1338651"/>
            <a:ext cx="578265" cy="578265"/>
          </a:xfrm>
          <a:prstGeom prst="rect">
            <a:avLst/>
          </a:prstGeom>
        </p:spPr>
      </p:pic>
      <p:pic>
        <p:nvPicPr>
          <p:cNvPr id="52" name="Picture 51" descr="A picture containing light&#10;&#10;Description automatically generated">
            <a:extLst>
              <a:ext uri="{FF2B5EF4-FFF2-40B4-BE49-F238E27FC236}">
                <a16:creationId xmlns:a16="http://schemas.microsoft.com/office/drawing/2014/main" id="{525B4EAE-0F33-40C6-A9C2-0F3DE48A7F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01" y="3518546"/>
            <a:ext cx="690873" cy="690873"/>
          </a:xfrm>
          <a:prstGeom prst="rect">
            <a:avLst/>
          </a:prstGeom>
        </p:spPr>
      </p:pic>
      <p:cxnSp>
        <p:nvCxnSpPr>
          <p:cNvPr id="53" name="Straight Connector 52">
            <a:extLst>
              <a:ext uri="{FF2B5EF4-FFF2-40B4-BE49-F238E27FC236}">
                <a16:creationId xmlns:a16="http://schemas.microsoft.com/office/drawing/2014/main" id="{A93CC50B-B5AD-4BAE-BF45-2CF44261FD5B}"/>
              </a:ext>
            </a:extLst>
          </p:cNvPr>
          <p:cNvCxnSpPr>
            <a:cxnSpLocks/>
          </p:cNvCxnSpPr>
          <p:nvPr/>
        </p:nvCxnSpPr>
        <p:spPr>
          <a:xfrm>
            <a:off x="1582639" y="1708275"/>
            <a:ext cx="133346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5" name="Rectangle">
            <a:extLst>
              <a:ext uri="{FF2B5EF4-FFF2-40B4-BE49-F238E27FC236}">
                <a16:creationId xmlns:a16="http://schemas.microsoft.com/office/drawing/2014/main" id="{1F9BEB41-C468-4461-9381-DA6B653CCF30}"/>
              </a:ext>
            </a:extLst>
          </p:cNvPr>
          <p:cNvSpPr/>
          <p:nvPr/>
        </p:nvSpPr>
        <p:spPr>
          <a:xfrm>
            <a:off x="755184" y="1244140"/>
            <a:ext cx="2839081" cy="676112"/>
          </a:xfrm>
          <a:prstGeom prst="rect">
            <a:avLst/>
          </a:prstGeom>
          <a:solidFill>
            <a:srgbClr val="8E92BB">
              <a:alpha val="6131"/>
            </a:srgbClr>
          </a:solidFill>
          <a:ln w="12700">
            <a:miter lim="400000"/>
          </a:ln>
        </p:spPr>
        <p:txBody>
          <a:bodyPr lIns="26789" tIns="26789" rIns="26789" bIns="26789"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56" name="Rectangle">
            <a:extLst>
              <a:ext uri="{FF2B5EF4-FFF2-40B4-BE49-F238E27FC236}">
                <a16:creationId xmlns:a16="http://schemas.microsoft.com/office/drawing/2014/main" id="{067A6CBB-4878-43E4-ADBA-C258D8CDC34B}"/>
              </a:ext>
            </a:extLst>
          </p:cNvPr>
          <p:cNvSpPr/>
          <p:nvPr/>
        </p:nvSpPr>
        <p:spPr>
          <a:xfrm>
            <a:off x="732022" y="3521779"/>
            <a:ext cx="2894718" cy="682594"/>
          </a:xfrm>
          <a:prstGeom prst="rect">
            <a:avLst/>
          </a:prstGeom>
          <a:solidFill>
            <a:srgbClr val="8E92BB">
              <a:alpha val="6131"/>
            </a:srgbClr>
          </a:solidFill>
          <a:ln w="12700">
            <a:miter lim="400000"/>
          </a:ln>
        </p:spPr>
        <p:txBody>
          <a:bodyPr lIns="26789" tIns="26789" rIns="26789" bIns="26789"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4" name="TextBox 3">
            <a:extLst>
              <a:ext uri="{FF2B5EF4-FFF2-40B4-BE49-F238E27FC236}">
                <a16:creationId xmlns:a16="http://schemas.microsoft.com/office/drawing/2014/main" id="{E9A84660-3BA0-4DE9-8BEA-441CA2AF0829}"/>
              </a:ext>
            </a:extLst>
          </p:cNvPr>
          <p:cNvSpPr txBox="1"/>
          <p:nvPr/>
        </p:nvSpPr>
        <p:spPr>
          <a:xfrm>
            <a:off x="1481361" y="1187545"/>
            <a:ext cx="1180449" cy="369332"/>
          </a:xfrm>
          <a:prstGeom prst="rect">
            <a:avLst/>
          </a:prstGeom>
          <a:noFill/>
        </p:spPr>
        <p:txBody>
          <a:bodyPr wrap="square" rtlCol="0">
            <a:spAutoFit/>
          </a:bodyPr>
          <a:lstStyle/>
          <a:p>
            <a:r>
              <a:rPr lang="en-GB" dirty="0"/>
              <a:t> </a:t>
            </a:r>
          </a:p>
        </p:txBody>
      </p:sp>
      <p:sp>
        <p:nvSpPr>
          <p:cNvPr id="29" name="Footer Placeholder 4">
            <a:extLst>
              <a:ext uri="{FF2B5EF4-FFF2-40B4-BE49-F238E27FC236}">
                <a16:creationId xmlns:a16="http://schemas.microsoft.com/office/drawing/2014/main" id="{42966207-3687-4CED-A892-44690D6682E7}"/>
              </a:ext>
            </a:extLst>
          </p:cNvPr>
          <p:cNvSpPr txBox="1">
            <a:spLocks/>
          </p:cNvSpPr>
          <p:nvPr/>
        </p:nvSpPr>
        <p:spPr>
          <a:xfrm>
            <a:off x="3748249" y="68629"/>
            <a:ext cx="3669517"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lumMod val="50000"/>
                  </a:schemeClr>
                </a:solidFill>
              </a:rPr>
              <a:t>Copyright - All Rights Reserved C2-Ai 2019</a:t>
            </a:r>
          </a:p>
        </p:txBody>
      </p:sp>
      <p:sp>
        <p:nvSpPr>
          <p:cNvPr id="30" name="Rectangle">
            <a:extLst>
              <a:ext uri="{FF2B5EF4-FFF2-40B4-BE49-F238E27FC236}">
                <a16:creationId xmlns:a16="http://schemas.microsoft.com/office/drawing/2014/main" id="{9A32E31B-B36B-47D1-8BB7-FAF44A108B1A}"/>
              </a:ext>
            </a:extLst>
          </p:cNvPr>
          <p:cNvSpPr/>
          <p:nvPr/>
        </p:nvSpPr>
        <p:spPr>
          <a:xfrm>
            <a:off x="3735753" y="4028764"/>
            <a:ext cx="8243726" cy="2455926"/>
          </a:xfrm>
          <a:prstGeom prst="rect">
            <a:avLst/>
          </a:prstGeom>
          <a:solidFill>
            <a:srgbClr val="8E92BB">
              <a:alpha val="6131"/>
            </a:srgbClr>
          </a:solidFill>
          <a:ln w="12700">
            <a:miter lim="400000"/>
          </a:ln>
        </p:spPr>
        <p:txBody>
          <a:bodyPr lIns="26789" tIns="26789" rIns="26789" bIns="26789"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Tree>
    <p:extLst>
      <p:ext uri="{BB962C8B-B14F-4D97-AF65-F5344CB8AC3E}">
        <p14:creationId xmlns:p14="http://schemas.microsoft.com/office/powerpoint/2010/main" val="2727502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E5E0E8-F20F-C948-9BB5-13877CE581AB}"/>
              </a:ext>
            </a:extLst>
          </p:cNvPr>
          <p:cNvSpPr>
            <a:spLocks noGrp="1"/>
          </p:cNvSpPr>
          <p:nvPr>
            <p:ph sz="half" idx="4294967295"/>
          </p:nvPr>
        </p:nvSpPr>
        <p:spPr>
          <a:xfrm>
            <a:off x="609599" y="1225161"/>
            <a:ext cx="11312769" cy="264763"/>
          </a:xfrm>
          <a:prstGeom prst="rect">
            <a:avLst/>
          </a:prstGeom>
        </p:spPr>
        <p:txBody>
          <a:bodyPr>
            <a:noAutofit/>
          </a:bodyPr>
          <a:lstStyle/>
          <a:p>
            <a:pPr marL="0" indent="0">
              <a:buNone/>
            </a:pPr>
            <a:r>
              <a:rPr lang="en-GB" sz="1400" b="1" dirty="0"/>
              <a:t>In 14 partner hospitals in the UK during a recent 12 month period, improvements led to 455 lives saved, nearly 4,000 harms avoided and &gt;£20m saved</a:t>
            </a:r>
            <a:br>
              <a:rPr lang="en-GB" sz="1400" b="1" dirty="0"/>
            </a:br>
            <a:endParaRPr lang="en-GB" sz="1400" b="1" dirty="0"/>
          </a:p>
          <a:p>
            <a:endParaRPr lang="en-GB" altLang="en-US" sz="1200" dirty="0"/>
          </a:p>
          <a:p>
            <a:pPr marL="0" indent="0">
              <a:buNone/>
            </a:pPr>
            <a:r>
              <a:rPr lang="en-GB" altLang="en-US" sz="1200" dirty="0"/>
              <a:t> </a:t>
            </a:r>
          </a:p>
          <a:p>
            <a:pPr marL="0" indent="0">
              <a:lnSpc>
                <a:spcPct val="100000"/>
              </a:lnSpc>
              <a:spcBef>
                <a:spcPts val="600"/>
              </a:spcBef>
              <a:buNone/>
            </a:pPr>
            <a:br>
              <a:rPr lang="en-GB" sz="1600" dirty="0"/>
            </a:br>
            <a:endParaRPr lang="en-GB" altLang="en-US" sz="1200" dirty="0"/>
          </a:p>
        </p:txBody>
      </p:sp>
      <p:sp>
        <p:nvSpPr>
          <p:cNvPr id="2" name="Title 1">
            <a:extLst>
              <a:ext uri="{FF2B5EF4-FFF2-40B4-BE49-F238E27FC236}">
                <a16:creationId xmlns:a16="http://schemas.microsoft.com/office/drawing/2014/main" id="{749CDF50-E73E-064A-9271-6B2CE962E32A}"/>
              </a:ext>
            </a:extLst>
          </p:cNvPr>
          <p:cNvSpPr>
            <a:spLocks noGrp="1"/>
          </p:cNvSpPr>
          <p:nvPr>
            <p:ph type="title"/>
          </p:nvPr>
        </p:nvSpPr>
        <p:spPr>
          <a:xfrm>
            <a:off x="609600" y="655279"/>
            <a:ext cx="10972800" cy="569882"/>
          </a:xfrm>
        </p:spPr>
        <p:txBody>
          <a:bodyPr>
            <a:normAutofit/>
          </a:bodyPr>
          <a:lstStyle/>
          <a:p>
            <a:r>
              <a:rPr lang="en-GB" altLang="en-US" sz="2400" dirty="0"/>
              <a:t>What are the changes in consequences through using our systems?</a:t>
            </a:r>
            <a:endParaRPr lang="en-US" sz="2400" dirty="0"/>
          </a:p>
        </p:txBody>
      </p:sp>
      <p:sp>
        <p:nvSpPr>
          <p:cNvPr id="5" name="Content Placeholder 2">
            <a:extLst>
              <a:ext uri="{FF2B5EF4-FFF2-40B4-BE49-F238E27FC236}">
                <a16:creationId xmlns:a16="http://schemas.microsoft.com/office/drawing/2014/main" id="{E2E34E3A-AF95-4635-B9C8-82C765696465}"/>
              </a:ext>
            </a:extLst>
          </p:cNvPr>
          <p:cNvSpPr txBox="1">
            <a:spLocks/>
          </p:cNvSpPr>
          <p:nvPr/>
        </p:nvSpPr>
        <p:spPr>
          <a:xfrm>
            <a:off x="2454347" y="2252557"/>
            <a:ext cx="2132970" cy="364756"/>
          </a:xfrm>
          <a:prstGeom prst="rect">
            <a:avLst/>
          </a:prstGeom>
        </p:spPr>
        <p:txBody>
          <a:bodyPr vert="horz" lIns="80486" tIns="40243" rIns="80486" bIns="40243"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63D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900"/>
              </a:spcBef>
            </a:pPr>
            <a:r>
              <a:rPr lang="en-GB" sz="1400" b="1" dirty="0"/>
              <a:t>CARE BENEFITS</a:t>
            </a:r>
          </a:p>
          <a:p>
            <a:pPr>
              <a:lnSpc>
                <a:spcPct val="100000"/>
              </a:lnSpc>
              <a:spcBef>
                <a:spcPts val="900"/>
              </a:spcBef>
            </a:pPr>
            <a:r>
              <a:rPr lang="en-GB" sz="1200" dirty="0"/>
              <a:t>Lower avoidable harms</a:t>
            </a:r>
          </a:p>
          <a:p>
            <a:pPr>
              <a:lnSpc>
                <a:spcPct val="100000"/>
              </a:lnSpc>
              <a:spcBef>
                <a:spcPts val="900"/>
              </a:spcBef>
            </a:pPr>
            <a:r>
              <a:rPr lang="en-GB" sz="1200" dirty="0"/>
              <a:t>Lower avoidable mortality</a:t>
            </a:r>
          </a:p>
          <a:p>
            <a:pPr>
              <a:lnSpc>
                <a:spcPct val="100000"/>
              </a:lnSpc>
              <a:spcBef>
                <a:spcPts val="900"/>
              </a:spcBef>
            </a:pPr>
            <a:r>
              <a:rPr lang="en-GB" sz="1200" dirty="0"/>
              <a:t>Fewer readmissions</a:t>
            </a:r>
          </a:p>
          <a:p>
            <a:pPr>
              <a:lnSpc>
                <a:spcPct val="100000"/>
              </a:lnSpc>
              <a:spcBef>
                <a:spcPts val="900"/>
              </a:spcBef>
            </a:pPr>
            <a:r>
              <a:rPr lang="en-GB" sz="1200" dirty="0"/>
              <a:t>Fewer omissions to act/treat</a:t>
            </a:r>
          </a:p>
          <a:p>
            <a:pPr>
              <a:lnSpc>
                <a:spcPct val="100000"/>
              </a:lnSpc>
              <a:spcBef>
                <a:spcPts val="900"/>
              </a:spcBef>
            </a:pPr>
            <a:r>
              <a:rPr lang="en-GB" sz="1200" dirty="0"/>
              <a:t>Patients unsuitable for procedures are determined and optimized before hospital visit</a:t>
            </a:r>
          </a:p>
          <a:p>
            <a:pPr>
              <a:lnSpc>
                <a:spcPct val="100000"/>
              </a:lnSpc>
              <a:spcBef>
                <a:spcPts val="900"/>
              </a:spcBef>
            </a:pPr>
            <a:r>
              <a:rPr lang="en-GB" sz="1200" dirty="0"/>
              <a:t>More informed decision on whether to operate in hospital</a:t>
            </a:r>
          </a:p>
          <a:p>
            <a:pPr>
              <a:lnSpc>
                <a:spcPct val="100000"/>
              </a:lnSpc>
              <a:spcBef>
                <a:spcPts val="900"/>
              </a:spcBef>
            </a:pPr>
            <a:r>
              <a:rPr lang="en-GB" sz="1200" dirty="0"/>
              <a:t>Patients can provide truly informed consent</a:t>
            </a:r>
          </a:p>
          <a:p>
            <a:pPr>
              <a:lnSpc>
                <a:spcPct val="100000"/>
              </a:lnSpc>
              <a:spcBef>
                <a:spcPts val="900"/>
              </a:spcBef>
            </a:pPr>
            <a:r>
              <a:rPr lang="en-GB" sz="1200" dirty="0"/>
              <a:t>Patients get the treatment they need – even when it’s high risk!</a:t>
            </a:r>
          </a:p>
          <a:p>
            <a:pPr>
              <a:lnSpc>
                <a:spcPct val="100000"/>
              </a:lnSpc>
              <a:spcBef>
                <a:spcPts val="900"/>
              </a:spcBef>
            </a:pPr>
            <a:endParaRPr lang="en-GB" sz="1400" dirty="0"/>
          </a:p>
          <a:p>
            <a:pPr>
              <a:lnSpc>
                <a:spcPct val="100000"/>
              </a:lnSpc>
              <a:spcBef>
                <a:spcPts val="900"/>
              </a:spcBef>
            </a:pPr>
            <a:endParaRPr lang="en-GB" sz="1400" dirty="0"/>
          </a:p>
          <a:p>
            <a:pPr>
              <a:lnSpc>
                <a:spcPct val="100000"/>
              </a:lnSpc>
              <a:spcBef>
                <a:spcPts val="900"/>
              </a:spcBef>
            </a:pPr>
            <a:endParaRPr lang="en-GB" sz="1400" dirty="0"/>
          </a:p>
        </p:txBody>
      </p:sp>
      <p:sp>
        <p:nvSpPr>
          <p:cNvPr id="6" name="Content Placeholder 2">
            <a:extLst>
              <a:ext uri="{FF2B5EF4-FFF2-40B4-BE49-F238E27FC236}">
                <a16:creationId xmlns:a16="http://schemas.microsoft.com/office/drawing/2014/main" id="{7D370EF7-8BE3-449E-804B-DB4EF71DBE16}"/>
              </a:ext>
            </a:extLst>
          </p:cNvPr>
          <p:cNvSpPr txBox="1">
            <a:spLocks/>
          </p:cNvSpPr>
          <p:nvPr/>
        </p:nvSpPr>
        <p:spPr>
          <a:xfrm>
            <a:off x="7049586" y="2794048"/>
            <a:ext cx="1123080" cy="153956"/>
          </a:xfrm>
          <a:prstGeom prst="rect">
            <a:avLst/>
          </a:prstGeom>
        </p:spPr>
        <p:txBody>
          <a:bodyPr vert="horz" lIns="80486" tIns="40243" rIns="80486" bIns="40243"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63D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650" dirty="0"/>
          </a:p>
        </p:txBody>
      </p:sp>
      <p:sp>
        <p:nvSpPr>
          <p:cNvPr id="7" name="Content Placeholder 2">
            <a:extLst>
              <a:ext uri="{FF2B5EF4-FFF2-40B4-BE49-F238E27FC236}">
                <a16:creationId xmlns:a16="http://schemas.microsoft.com/office/drawing/2014/main" id="{7585667B-E5AC-4C8C-86E6-58E9C3304C36}"/>
              </a:ext>
            </a:extLst>
          </p:cNvPr>
          <p:cNvSpPr txBox="1">
            <a:spLocks/>
          </p:cNvSpPr>
          <p:nvPr/>
        </p:nvSpPr>
        <p:spPr>
          <a:xfrm>
            <a:off x="7049586" y="2963698"/>
            <a:ext cx="1123080" cy="153956"/>
          </a:xfrm>
          <a:prstGeom prst="rect">
            <a:avLst/>
          </a:prstGeom>
        </p:spPr>
        <p:txBody>
          <a:bodyPr vert="horz" lIns="80486" tIns="40243" rIns="80486" bIns="40243"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63D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650" dirty="0"/>
          </a:p>
        </p:txBody>
      </p:sp>
      <p:sp>
        <p:nvSpPr>
          <p:cNvPr id="9" name="Content Placeholder 2">
            <a:extLst>
              <a:ext uri="{FF2B5EF4-FFF2-40B4-BE49-F238E27FC236}">
                <a16:creationId xmlns:a16="http://schemas.microsoft.com/office/drawing/2014/main" id="{0483CD1D-0D77-4903-885B-0E66800E656C}"/>
              </a:ext>
            </a:extLst>
          </p:cNvPr>
          <p:cNvSpPr txBox="1">
            <a:spLocks/>
          </p:cNvSpPr>
          <p:nvPr/>
        </p:nvSpPr>
        <p:spPr>
          <a:xfrm>
            <a:off x="7049586" y="3276887"/>
            <a:ext cx="1123080" cy="153956"/>
          </a:xfrm>
          <a:prstGeom prst="rect">
            <a:avLst/>
          </a:prstGeom>
        </p:spPr>
        <p:txBody>
          <a:bodyPr vert="horz" lIns="80486" tIns="40243" rIns="80486" bIns="40243"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63D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650" dirty="0"/>
          </a:p>
        </p:txBody>
      </p:sp>
      <p:sp>
        <p:nvSpPr>
          <p:cNvPr id="10" name="Content Placeholder 2">
            <a:extLst>
              <a:ext uri="{FF2B5EF4-FFF2-40B4-BE49-F238E27FC236}">
                <a16:creationId xmlns:a16="http://schemas.microsoft.com/office/drawing/2014/main" id="{49DCA043-CCCC-4324-8E27-4379AAAECD3C}"/>
              </a:ext>
            </a:extLst>
          </p:cNvPr>
          <p:cNvSpPr txBox="1">
            <a:spLocks/>
          </p:cNvSpPr>
          <p:nvPr/>
        </p:nvSpPr>
        <p:spPr>
          <a:xfrm>
            <a:off x="7049586" y="3490082"/>
            <a:ext cx="1123080" cy="153956"/>
          </a:xfrm>
          <a:prstGeom prst="rect">
            <a:avLst/>
          </a:prstGeom>
        </p:spPr>
        <p:txBody>
          <a:bodyPr vert="horz" lIns="80486" tIns="40243" rIns="80486" bIns="40243"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63D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650" dirty="0"/>
          </a:p>
        </p:txBody>
      </p:sp>
      <p:sp>
        <p:nvSpPr>
          <p:cNvPr id="11" name="Content Placeholder 2">
            <a:extLst>
              <a:ext uri="{FF2B5EF4-FFF2-40B4-BE49-F238E27FC236}">
                <a16:creationId xmlns:a16="http://schemas.microsoft.com/office/drawing/2014/main" id="{B31D0B11-A11F-4D16-A56E-0CC3D15F05D0}"/>
              </a:ext>
            </a:extLst>
          </p:cNvPr>
          <p:cNvSpPr txBox="1">
            <a:spLocks/>
          </p:cNvSpPr>
          <p:nvPr/>
        </p:nvSpPr>
        <p:spPr>
          <a:xfrm>
            <a:off x="7049586" y="3605260"/>
            <a:ext cx="1123080" cy="153956"/>
          </a:xfrm>
          <a:prstGeom prst="rect">
            <a:avLst/>
          </a:prstGeom>
        </p:spPr>
        <p:txBody>
          <a:bodyPr vert="horz" lIns="80486" tIns="40243" rIns="80486" bIns="40243"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63D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650" dirty="0"/>
          </a:p>
        </p:txBody>
      </p:sp>
      <p:sp>
        <p:nvSpPr>
          <p:cNvPr id="12" name="Content Placeholder 2">
            <a:extLst>
              <a:ext uri="{FF2B5EF4-FFF2-40B4-BE49-F238E27FC236}">
                <a16:creationId xmlns:a16="http://schemas.microsoft.com/office/drawing/2014/main" id="{F7044436-476D-4B53-BE77-863B1F047818}"/>
              </a:ext>
            </a:extLst>
          </p:cNvPr>
          <p:cNvSpPr txBox="1">
            <a:spLocks/>
          </p:cNvSpPr>
          <p:nvPr/>
        </p:nvSpPr>
        <p:spPr>
          <a:xfrm>
            <a:off x="7049586" y="3163496"/>
            <a:ext cx="1123080" cy="153956"/>
          </a:xfrm>
          <a:prstGeom prst="rect">
            <a:avLst/>
          </a:prstGeom>
        </p:spPr>
        <p:txBody>
          <a:bodyPr vert="horz" lIns="80486" tIns="40243" rIns="80486" bIns="40243"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63D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650" dirty="0"/>
          </a:p>
        </p:txBody>
      </p:sp>
      <p:sp>
        <p:nvSpPr>
          <p:cNvPr id="13" name="Content Placeholder 2">
            <a:extLst>
              <a:ext uri="{FF2B5EF4-FFF2-40B4-BE49-F238E27FC236}">
                <a16:creationId xmlns:a16="http://schemas.microsoft.com/office/drawing/2014/main" id="{71167A5C-552B-4130-B063-99651B448654}"/>
              </a:ext>
            </a:extLst>
          </p:cNvPr>
          <p:cNvSpPr txBox="1">
            <a:spLocks/>
          </p:cNvSpPr>
          <p:nvPr/>
        </p:nvSpPr>
        <p:spPr>
          <a:xfrm>
            <a:off x="7111202" y="4072223"/>
            <a:ext cx="1123080" cy="153956"/>
          </a:xfrm>
          <a:prstGeom prst="rect">
            <a:avLst/>
          </a:prstGeom>
        </p:spPr>
        <p:txBody>
          <a:bodyPr vert="horz" lIns="80486" tIns="40243" rIns="80486" bIns="40243"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63D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650" dirty="0"/>
          </a:p>
        </p:txBody>
      </p:sp>
      <p:pic>
        <p:nvPicPr>
          <p:cNvPr id="14" name="Picture 13" descr="A close up of a sign&#10;&#10;Description automatically generated">
            <a:extLst>
              <a:ext uri="{FF2B5EF4-FFF2-40B4-BE49-F238E27FC236}">
                <a16:creationId xmlns:a16="http://schemas.microsoft.com/office/drawing/2014/main" id="{8DA1E814-2FF8-4E8A-8EE3-9979A0D72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937" y="1627254"/>
            <a:ext cx="709892" cy="662970"/>
          </a:xfrm>
          <a:prstGeom prst="rect">
            <a:avLst/>
          </a:prstGeom>
        </p:spPr>
      </p:pic>
      <p:pic>
        <p:nvPicPr>
          <p:cNvPr id="15" name="Picture 14" descr="A close up of a logo&#10;&#10;Description automatically generated">
            <a:extLst>
              <a:ext uri="{FF2B5EF4-FFF2-40B4-BE49-F238E27FC236}">
                <a16:creationId xmlns:a16="http://schemas.microsoft.com/office/drawing/2014/main" id="{A69F1F0A-99B0-40C7-8C14-A469A291B2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7677" y="1663886"/>
            <a:ext cx="631444" cy="589706"/>
          </a:xfrm>
          <a:prstGeom prst="rect">
            <a:avLst/>
          </a:prstGeom>
        </p:spPr>
      </p:pic>
      <p:sp>
        <p:nvSpPr>
          <p:cNvPr id="16" name="Content Placeholder 2">
            <a:extLst>
              <a:ext uri="{FF2B5EF4-FFF2-40B4-BE49-F238E27FC236}">
                <a16:creationId xmlns:a16="http://schemas.microsoft.com/office/drawing/2014/main" id="{6CDADA7B-4761-4206-B804-3D37B5E922B2}"/>
              </a:ext>
            </a:extLst>
          </p:cNvPr>
          <p:cNvSpPr txBox="1">
            <a:spLocks/>
          </p:cNvSpPr>
          <p:nvPr/>
        </p:nvSpPr>
        <p:spPr>
          <a:xfrm>
            <a:off x="4814724" y="2252557"/>
            <a:ext cx="2296478" cy="537179"/>
          </a:xfrm>
          <a:prstGeom prst="rect">
            <a:avLst/>
          </a:prstGeom>
        </p:spPr>
        <p:txBody>
          <a:bodyPr vert="horz" lIns="80486" tIns="40243" rIns="80486" bIns="40243"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63D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900"/>
              </a:spcBef>
            </a:pPr>
            <a:r>
              <a:rPr lang="en-GB" sz="1400" b="1" dirty="0"/>
              <a:t>FINANCIAL BENEFITS</a:t>
            </a:r>
          </a:p>
          <a:p>
            <a:pPr>
              <a:lnSpc>
                <a:spcPct val="100000"/>
              </a:lnSpc>
              <a:spcBef>
                <a:spcPts val="900"/>
              </a:spcBef>
            </a:pPr>
            <a:r>
              <a:rPr lang="en-GB" sz="1200" dirty="0"/>
              <a:t>Lower operating expenses due to managing and reducing costs due to treating avoidable harms</a:t>
            </a:r>
          </a:p>
          <a:p>
            <a:pPr>
              <a:lnSpc>
                <a:spcPct val="100000"/>
              </a:lnSpc>
              <a:spcBef>
                <a:spcPts val="900"/>
              </a:spcBef>
            </a:pPr>
            <a:r>
              <a:rPr lang="en-GB" sz="1200" dirty="0"/>
              <a:t>Lower clinical negligence impact (down 10%)</a:t>
            </a:r>
          </a:p>
          <a:p>
            <a:pPr>
              <a:lnSpc>
                <a:spcPct val="100000"/>
              </a:lnSpc>
              <a:spcBef>
                <a:spcPts val="900"/>
              </a:spcBef>
            </a:pPr>
            <a:r>
              <a:rPr lang="en-GB" sz="1200" dirty="0"/>
              <a:t>Lower clinical negligence legal costs </a:t>
            </a:r>
          </a:p>
          <a:p>
            <a:pPr>
              <a:lnSpc>
                <a:spcPct val="100000"/>
              </a:lnSpc>
              <a:spcBef>
                <a:spcPts val="900"/>
              </a:spcBef>
            </a:pPr>
            <a:r>
              <a:rPr lang="en-GB" sz="1200" dirty="0"/>
              <a:t>Reduction in cost per treatment and variations</a:t>
            </a:r>
          </a:p>
          <a:p>
            <a:pPr>
              <a:lnSpc>
                <a:spcPct val="100000"/>
              </a:lnSpc>
              <a:spcBef>
                <a:spcPts val="900"/>
              </a:spcBef>
            </a:pPr>
            <a:r>
              <a:rPr lang="en-GB" sz="1200" dirty="0"/>
              <a:t>Lower readmissions</a:t>
            </a:r>
          </a:p>
          <a:p>
            <a:pPr>
              <a:lnSpc>
                <a:spcPct val="100000"/>
              </a:lnSpc>
              <a:spcBef>
                <a:spcPts val="900"/>
              </a:spcBef>
            </a:pPr>
            <a:endParaRPr lang="en-GB" sz="1400" dirty="0"/>
          </a:p>
          <a:p>
            <a:pPr>
              <a:lnSpc>
                <a:spcPct val="100000"/>
              </a:lnSpc>
              <a:spcBef>
                <a:spcPts val="900"/>
              </a:spcBef>
            </a:pPr>
            <a:endParaRPr lang="en-GB" sz="1400" dirty="0"/>
          </a:p>
          <a:p>
            <a:pPr>
              <a:lnSpc>
                <a:spcPct val="100000"/>
              </a:lnSpc>
              <a:spcBef>
                <a:spcPts val="900"/>
              </a:spcBef>
            </a:pPr>
            <a:endParaRPr lang="en-GB" sz="1400" dirty="0"/>
          </a:p>
          <a:p>
            <a:pPr>
              <a:lnSpc>
                <a:spcPct val="100000"/>
              </a:lnSpc>
              <a:spcBef>
                <a:spcPts val="900"/>
              </a:spcBef>
            </a:pPr>
            <a:endParaRPr lang="en-GB" sz="1400" dirty="0"/>
          </a:p>
          <a:p>
            <a:pPr>
              <a:lnSpc>
                <a:spcPct val="100000"/>
              </a:lnSpc>
              <a:spcBef>
                <a:spcPts val="900"/>
              </a:spcBef>
            </a:pPr>
            <a:endParaRPr lang="en-GB" sz="1400" dirty="0"/>
          </a:p>
          <a:p>
            <a:pPr>
              <a:lnSpc>
                <a:spcPct val="100000"/>
              </a:lnSpc>
              <a:spcBef>
                <a:spcPts val="900"/>
              </a:spcBef>
            </a:pPr>
            <a:endParaRPr lang="en-GB" sz="1400" dirty="0"/>
          </a:p>
        </p:txBody>
      </p:sp>
      <p:pic>
        <p:nvPicPr>
          <p:cNvPr id="17" name="Picture 16" descr="A close up of a logo&#10;&#10;Description automatically generated">
            <a:extLst>
              <a:ext uri="{FF2B5EF4-FFF2-40B4-BE49-F238E27FC236}">
                <a16:creationId xmlns:a16="http://schemas.microsoft.com/office/drawing/2014/main" id="{DCCEE49B-C889-4654-B58B-E18FCDDF0A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2705" y="1616285"/>
            <a:ext cx="733384" cy="684908"/>
          </a:xfrm>
          <a:prstGeom prst="rect">
            <a:avLst/>
          </a:prstGeom>
        </p:spPr>
      </p:pic>
      <p:sp>
        <p:nvSpPr>
          <p:cNvPr id="18" name="Content Placeholder 2">
            <a:extLst>
              <a:ext uri="{FF2B5EF4-FFF2-40B4-BE49-F238E27FC236}">
                <a16:creationId xmlns:a16="http://schemas.microsoft.com/office/drawing/2014/main" id="{C4B32584-4F7B-4C5E-9F4D-4494105CFBC1}"/>
              </a:ext>
            </a:extLst>
          </p:cNvPr>
          <p:cNvSpPr txBox="1">
            <a:spLocks/>
          </p:cNvSpPr>
          <p:nvPr/>
        </p:nvSpPr>
        <p:spPr>
          <a:xfrm>
            <a:off x="7376505" y="2252557"/>
            <a:ext cx="2223768" cy="334364"/>
          </a:xfrm>
          <a:prstGeom prst="rect">
            <a:avLst/>
          </a:prstGeom>
        </p:spPr>
        <p:txBody>
          <a:bodyPr vert="horz" lIns="80486" tIns="40243" rIns="80486" bIns="40243"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63D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900"/>
              </a:spcBef>
            </a:pPr>
            <a:r>
              <a:rPr lang="en-GB" sz="1400" b="1" dirty="0"/>
              <a:t>EFFICIENCY BENEFITS</a:t>
            </a:r>
          </a:p>
          <a:p>
            <a:pPr>
              <a:lnSpc>
                <a:spcPct val="100000"/>
              </a:lnSpc>
              <a:spcBef>
                <a:spcPts val="900"/>
              </a:spcBef>
            </a:pPr>
            <a:r>
              <a:rPr lang="en-GB" sz="1200" dirty="0"/>
              <a:t>Lower bed blocking (reduction in avoidable delays in patient discharge)</a:t>
            </a:r>
          </a:p>
          <a:p>
            <a:pPr>
              <a:lnSpc>
                <a:spcPct val="100000"/>
              </a:lnSpc>
              <a:spcBef>
                <a:spcPts val="900"/>
              </a:spcBef>
            </a:pPr>
            <a:r>
              <a:rPr lang="en-GB" sz="1200" dirty="0"/>
              <a:t>More effective use of resources in the hospital by avoiding preventable harms</a:t>
            </a:r>
          </a:p>
          <a:p>
            <a:pPr>
              <a:lnSpc>
                <a:spcPct val="100000"/>
              </a:lnSpc>
              <a:spcBef>
                <a:spcPts val="900"/>
              </a:spcBef>
            </a:pPr>
            <a:r>
              <a:rPr lang="en-GB" sz="1200" dirty="0"/>
              <a:t>Lower management overhead wasted fixing avoidable issues and dealing with problems</a:t>
            </a:r>
          </a:p>
          <a:p>
            <a:pPr>
              <a:lnSpc>
                <a:spcPct val="100000"/>
              </a:lnSpc>
              <a:spcBef>
                <a:spcPts val="900"/>
              </a:spcBef>
            </a:pPr>
            <a:endParaRPr lang="en-GB" sz="1400" dirty="0"/>
          </a:p>
          <a:p>
            <a:pPr>
              <a:lnSpc>
                <a:spcPct val="100000"/>
              </a:lnSpc>
              <a:spcBef>
                <a:spcPts val="900"/>
              </a:spcBef>
            </a:pPr>
            <a:endParaRPr lang="en-GB" sz="1400" dirty="0"/>
          </a:p>
          <a:p>
            <a:pPr>
              <a:lnSpc>
                <a:spcPct val="100000"/>
              </a:lnSpc>
              <a:spcBef>
                <a:spcPts val="900"/>
              </a:spcBef>
            </a:pPr>
            <a:endParaRPr lang="en-GB" sz="1400" dirty="0"/>
          </a:p>
          <a:p>
            <a:pPr>
              <a:lnSpc>
                <a:spcPct val="100000"/>
              </a:lnSpc>
              <a:spcBef>
                <a:spcPts val="900"/>
              </a:spcBef>
            </a:pPr>
            <a:endParaRPr lang="en-GB" sz="1400" dirty="0"/>
          </a:p>
          <a:p>
            <a:pPr>
              <a:lnSpc>
                <a:spcPct val="100000"/>
              </a:lnSpc>
              <a:spcBef>
                <a:spcPts val="900"/>
              </a:spcBef>
            </a:pPr>
            <a:endParaRPr lang="en-GB" sz="1400" dirty="0"/>
          </a:p>
          <a:p>
            <a:pPr>
              <a:lnSpc>
                <a:spcPct val="100000"/>
              </a:lnSpc>
              <a:spcBef>
                <a:spcPts val="900"/>
              </a:spcBef>
            </a:pPr>
            <a:endParaRPr lang="en-GB" sz="1400" dirty="0"/>
          </a:p>
          <a:p>
            <a:pPr>
              <a:lnSpc>
                <a:spcPct val="100000"/>
              </a:lnSpc>
              <a:spcBef>
                <a:spcPts val="900"/>
              </a:spcBef>
            </a:pPr>
            <a:endParaRPr lang="en-GB" sz="1400" dirty="0"/>
          </a:p>
        </p:txBody>
      </p:sp>
      <p:sp>
        <p:nvSpPr>
          <p:cNvPr id="19" name="Content Placeholder 2">
            <a:extLst>
              <a:ext uri="{FF2B5EF4-FFF2-40B4-BE49-F238E27FC236}">
                <a16:creationId xmlns:a16="http://schemas.microsoft.com/office/drawing/2014/main" id="{AF3FF7A7-B9FF-4232-8197-6C322B63A703}"/>
              </a:ext>
            </a:extLst>
          </p:cNvPr>
          <p:cNvSpPr txBox="1">
            <a:spLocks/>
          </p:cNvSpPr>
          <p:nvPr/>
        </p:nvSpPr>
        <p:spPr>
          <a:xfrm>
            <a:off x="9698600" y="2252557"/>
            <a:ext cx="2223768" cy="334364"/>
          </a:xfrm>
          <a:prstGeom prst="rect">
            <a:avLst/>
          </a:prstGeom>
        </p:spPr>
        <p:txBody>
          <a:bodyPr vert="horz" lIns="80486" tIns="40243" rIns="80486" bIns="40243"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63D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900"/>
              </a:spcBef>
            </a:pPr>
            <a:r>
              <a:rPr lang="en-GB" sz="1400" b="1" dirty="0"/>
              <a:t>REPUTATION BENEFITS</a:t>
            </a:r>
          </a:p>
          <a:p>
            <a:pPr>
              <a:lnSpc>
                <a:spcPct val="100000"/>
              </a:lnSpc>
              <a:spcBef>
                <a:spcPts val="900"/>
              </a:spcBef>
            </a:pPr>
            <a:r>
              <a:rPr lang="en-GB" sz="1200" dirty="0"/>
              <a:t>Supports demonstrable care quality and patient safety</a:t>
            </a:r>
          </a:p>
          <a:p>
            <a:pPr>
              <a:lnSpc>
                <a:spcPct val="100000"/>
              </a:lnSpc>
              <a:spcBef>
                <a:spcPts val="900"/>
              </a:spcBef>
            </a:pPr>
            <a:r>
              <a:rPr lang="en-GB" sz="1200" dirty="0"/>
              <a:t>Underpins good clinical and corporate governance</a:t>
            </a:r>
          </a:p>
          <a:p>
            <a:pPr>
              <a:lnSpc>
                <a:spcPct val="100000"/>
              </a:lnSpc>
              <a:spcBef>
                <a:spcPts val="900"/>
              </a:spcBef>
            </a:pPr>
            <a:r>
              <a:rPr lang="en-GB" sz="1200" dirty="0"/>
              <a:t>Demonstrable performance and improvement tracking of avoidable harm and mortality</a:t>
            </a:r>
          </a:p>
          <a:p>
            <a:pPr>
              <a:lnSpc>
                <a:spcPct val="100000"/>
              </a:lnSpc>
              <a:spcBef>
                <a:spcPts val="900"/>
              </a:spcBef>
            </a:pPr>
            <a:r>
              <a:rPr lang="en-GB" sz="1200" dirty="0"/>
              <a:t>Evidence to use with, and push back against, regulatory authorities potentially leading to improved ratings</a:t>
            </a:r>
          </a:p>
          <a:p>
            <a:pPr>
              <a:lnSpc>
                <a:spcPct val="100000"/>
              </a:lnSpc>
              <a:spcBef>
                <a:spcPts val="900"/>
              </a:spcBef>
            </a:pPr>
            <a:r>
              <a:rPr lang="en-GB" sz="1200" dirty="0"/>
              <a:t>Better rankings</a:t>
            </a:r>
          </a:p>
          <a:p>
            <a:pPr>
              <a:lnSpc>
                <a:spcPct val="100000"/>
              </a:lnSpc>
              <a:spcBef>
                <a:spcPts val="900"/>
              </a:spcBef>
            </a:pPr>
            <a:r>
              <a:rPr lang="en-GB" sz="1200" dirty="0"/>
              <a:t>Evidence-based clinical quality outcomes</a:t>
            </a:r>
          </a:p>
          <a:p>
            <a:pPr>
              <a:lnSpc>
                <a:spcPct val="100000"/>
              </a:lnSpc>
              <a:spcBef>
                <a:spcPts val="900"/>
              </a:spcBef>
            </a:pPr>
            <a:endParaRPr lang="en-GB" sz="1400" dirty="0"/>
          </a:p>
          <a:p>
            <a:pPr>
              <a:lnSpc>
                <a:spcPct val="100000"/>
              </a:lnSpc>
              <a:spcBef>
                <a:spcPts val="900"/>
              </a:spcBef>
            </a:pPr>
            <a:endParaRPr lang="en-GB" sz="1400" dirty="0"/>
          </a:p>
          <a:p>
            <a:pPr>
              <a:lnSpc>
                <a:spcPct val="100000"/>
              </a:lnSpc>
              <a:spcBef>
                <a:spcPts val="900"/>
              </a:spcBef>
            </a:pPr>
            <a:endParaRPr lang="en-GB" sz="1400" dirty="0"/>
          </a:p>
          <a:p>
            <a:pPr>
              <a:lnSpc>
                <a:spcPct val="100000"/>
              </a:lnSpc>
              <a:spcBef>
                <a:spcPts val="900"/>
              </a:spcBef>
            </a:pPr>
            <a:endParaRPr lang="en-GB" sz="1400" dirty="0"/>
          </a:p>
          <a:p>
            <a:pPr>
              <a:lnSpc>
                <a:spcPct val="100000"/>
              </a:lnSpc>
              <a:spcBef>
                <a:spcPts val="900"/>
              </a:spcBef>
            </a:pPr>
            <a:endParaRPr lang="en-GB" sz="1400" dirty="0"/>
          </a:p>
          <a:p>
            <a:pPr>
              <a:lnSpc>
                <a:spcPct val="100000"/>
              </a:lnSpc>
              <a:spcBef>
                <a:spcPts val="900"/>
              </a:spcBef>
            </a:pPr>
            <a:endParaRPr lang="en-GB" sz="1400" dirty="0"/>
          </a:p>
          <a:p>
            <a:pPr>
              <a:lnSpc>
                <a:spcPct val="100000"/>
              </a:lnSpc>
              <a:spcBef>
                <a:spcPts val="900"/>
              </a:spcBef>
            </a:pPr>
            <a:endParaRPr lang="en-GB" sz="1400" dirty="0"/>
          </a:p>
        </p:txBody>
      </p:sp>
      <p:pic>
        <p:nvPicPr>
          <p:cNvPr id="20" name="Picture 19" descr="A close up of a logo&#10;&#10;Description automatically generated">
            <a:extLst>
              <a:ext uri="{FF2B5EF4-FFF2-40B4-BE49-F238E27FC236}">
                <a16:creationId xmlns:a16="http://schemas.microsoft.com/office/drawing/2014/main" id="{CA07780F-9D9D-4C14-B5D1-A5F533E6D5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8600" y="1669062"/>
            <a:ext cx="590756" cy="590756"/>
          </a:xfrm>
          <a:prstGeom prst="rect">
            <a:avLst/>
          </a:prstGeom>
        </p:spPr>
      </p:pic>
      <p:pic>
        <p:nvPicPr>
          <p:cNvPr id="21" name="Picture 20" descr="A picture containing plate&#10;&#10;Description automatically generated">
            <a:extLst>
              <a:ext uri="{FF2B5EF4-FFF2-40B4-BE49-F238E27FC236}">
                <a16:creationId xmlns:a16="http://schemas.microsoft.com/office/drawing/2014/main" id="{D364F0BD-845A-448B-A72E-4250B47E32BC}"/>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059" y="3024555"/>
            <a:ext cx="2291416" cy="926740"/>
          </a:xfrm>
          <a:prstGeom prst="rect">
            <a:avLst/>
          </a:prstGeom>
        </p:spPr>
      </p:pic>
      <p:sp>
        <p:nvSpPr>
          <p:cNvPr id="22" name="Footer Placeholder 4">
            <a:extLst>
              <a:ext uri="{FF2B5EF4-FFF2-40B4-BE49-F238E27FC236}">
                <a16:creationId xmlns:a16="http://schemas.microsoft.com/office/drawing/2014/main" id="{BC4AD08D-C769-4688-ADDB-CC3A3FA215A9}"/>
              </a:ext>
            </a:extLst>
          </p:cNvPr>
          <p:cNvSpPr txBox="1">
            <a:spLocks/>
          </p:cNvSpPr>
          <p:nvPr/>
        </p:nvSpPr>
        <p:spPr>
          <a:xfrm>
            <a:off x="3748249" y="68629"/>
            <a:ext cx="3669517"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lumMod val="50000"/>
                  </a:schemeClr>
                </a:solidFill>
              </a:rPr>
              <a:t>Copyright - All Rights Reserved C2-Ai 2019</a:t>
            </a:r>
          </a:p>
        </p:txBody>
      </p:sp>
    </p:spTree>
    <p:extLst>
      <p:ext uri="{BB962C8B-B14F-4D97-AF65-F5344CB8AC3E}">
        <p14:creationId xmlns:p14="http://schemas.microsoft.com/office/powerpoint/2010/main" val="216114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E5E0E8-F20F-C948-9BB5-13877CE581AB}"/>
              </a:ext>
            </a:extLst>
          </p:cNvPr>
          <p:cNvSpPr>
            <a:spLocks noGrp="1"/>
          </p:cNvSpPr>
          <p:nvPr>
            <p:ph sz="half" idx="4294967295"/>
          </p:nvPr>
        </p:nvSpPr>
        <p:spPr>
          <a:xfrm>
            <a:off x="674746" y="1042804"/>
            <a:ext cx="11029574" cy="264763"/>
          </a:xfrm>
          <a:prstGeom prst="rect">
            <a:avLst/>
          </a:prstGeom>
        </p:spPr>
        <p:txBody>
          <a:bodyPr>
            <a:noAutofit/>
          </a:bodyPr>
          <a:lstStyle/>
          <a:p>
            <a:pPr marL="0" indent="0">
              <a:buNone/>
            </a:pPr>
            <a:r>
              <a:rPr lang="en-GB" sz="1400" b="1" dirty="0"/>
              <a:t>Complaints/negligence are reduced and hospital </a:t>
            </a:r>
            <a:r>
              <a:rPr lang="en-GB" sz="1400" b="1" dirty="0">
                <a:solidFill>
                  <a:schemeClr val="tx2">
                    <a:lumMod val="50000"/>
                  </a:schemeClr>
                </a:solidFill>
              </a:rPr>
              <a:t>teams and patients </a:t>
            </a:r>
            <a:r>
              <a:rPr lang="en-GB" sz="1400" b="1" dirty="0"/>
              <a:t>are happy.  Don’t take our word for it…. </a:t>
            </a:r>
            <a:endParaRPr lang="en-GB" altLang="en-US" sz="1200" dirty="0"/>
          </a:p>
          <a:p>
            <a:pPr marL="0" indent="0">
              <a:buNone/>
            </a:pPr>
            <a:r>
              <a:rPr lang="en-GB" altLang="en-US" sz="1200" dirty="0"/>
              <a:t> </a:t>
            </a:r>
          </a:p>
          <a:p>
            <a:pPr marL="0" indent="0">
              <a:lnSpc>
                <a:spcPct val="100000"/>
              </a:lnSpc>
              <a:spcBef>
                <a:spcPts val="600"/>
              </a:spcBef>
              <a:buNone/>
            </a:pPr>
            <a:br>
              <a:rPr lang="en-GB" sz="1600" dirty="0"/>
            </a:br>
            <a:endParaRPr lang="en-GB" altLang="en-US" sz="1200" dirty="0"/>
          </a:p>
        </p:txBody>
      </p:sp>
      <p:sp>
        <p:nvSpPr>
          <p:cNvPr id="2" name="Title 1">
            <a:extLst>
              <a:ext uri="{FF2B5EF4-FFF2-40B4-BE49-F238E27FC236}">
                <a16:creationId xmlns:a16="http://schemas.microsoft.com/office/drawing/2014/main" id="{749CDF50-E73E-064A-9271-6B2CE962E32A}"/>
              </a:ext>
            </a:extLst>
          </p:cNvPr>
          <p:cNvSpPr>
            <a:spLocks noGrp="1"/>
          </p:cNvSpPr>
          <p:nvPr>
            <p:ph type="title"/>
          </p:nvPr>
        </p:nvSpPr>
        <p:spPr>
          <a:xfrm>
            <a:off x="609600" y="536673"/>
            <a:ext cx="10972800" cy="569882"/>
          </a:xfrm>
        </p:spPr>
        <p:txBody>
          <a:bodyPr>
            <a:normAutofit/>
          </a:bodyPr>
          <a:lstStyle/>
          <a:p>
            <a:r>
              <a:rPr lang="en-GB" altLang="en-US" sz="2400" dirty="0"/>
              <a:t>What does that mean for the decision maker (buyer) and patients?</a:t>
            </a:r>
          </a:p>
        </p:txBody>
      </p:sp>
      <p:sp>
        <p:nvSpPr>
          <p:cNvPr id="22" name="Rectangle">
            <a:extLst>
              <a:ext uri="{FF2B5EF4-FFF2-40B4-BE49-F238E27FC236}">
                <a16:creationId xmlns:a16="http://schemas.microsoft.com/office/drawing/2014/main" id="{E599EF70-4CF3-41CB-88B4-61F4E43FBEA7}"/>
              </a:ext>
            </a:extLst>
          </p:cNvPr>
          <p:cNvSpPr/>
          <p:nvPr/>
        </p:nvSpPr>
        <p:spPr>
          <a:xfrm>
            <a:off x="567367" y="1369653"/>
            <a:ext cx="3624652" cy="1411879"/>
          </a:xfrm>
          <a:prstGeom prst="rect">
            <a:avLst/>
          </a:prstGeom>
          <a:solidFill>
            <a:srgbClr val="8E92BB">
              <a:alpha val="6131"/>
            </a:srgbClr>
          </a:solidFill>
          <a:ln w="12700">
            <a:miter lim="400000"/>
          </a:ln>
        </p:spPr>
        <p:txBody>
          <a:bodyPr lIns="26789" tIns="26789" rIns="26789" bIns="26789"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23" name="Rectangle">
            <a:extLst>
              <a:ext uri="{FF2B5EF4-FFF2-40B4-BE49-F238E27FC236}">
                <a16:creationId xmlns:a16="http://schemas.microsoft.com/office/drawing/2014/main" id="{783AFB7D-17F9-40BB-98B7-32A4BCC7A927}"/>
              </a:ext>
            </a:extLst>
          </p:cNvPr>
          <p:cNvSpPr/>
          <p:nvPr/>
        </p:nvSpPr>
        <p:spPr>
          <a:xfrm>
            <a:off x="4477151" y="1369653"/>
            <a:ext cx="3670688" cy="1411879"/>
          </a:xfrm>
          <a:prstGeom prst="rect">
            <a:avLst/>
          </a:prstGeom>
          <a:solidFill>
            <a:srgbClr val="8E92BB">
              <a:alpha val="6131"/>
            </a:srgbClr>
          </a:solidFill>
          <a:ln w="12700">
            <a:miter lim="400000"/>
          </a:ln>
        </p:spPr>
        <p:txBody>
          <a:bodyPr lIns="0" tIns="0" rIns="0" bIns="0"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24" name="Rectangle">
            <a:extLst>
              <a:ext uri="{FF2B5EF4-FFF2-40B4-BE49-F238E27FC236}">
                <a16:creationId xmlns:a16="http://schemas.microsoft.com/office/drawing/2014/main" id="{885790AE-728A-4D74-AC6A-355FA22FF802}"/>
              </a:ext>
            </a:extLst>
          </p:cNvPr>
          <p:cNvSpPr/>
          <p:nvPr/>
        </p:nvSpPr>
        <p:spPr>
          <a:xfrm>
            <a:off x="8220286" y="1369653"/>
            <a:ext cx="3484034" cy="1244015"/>
          </a:xfrm>
          <a:prstGeom prst="rect">
            <a:avLst/>
          </a:prstGeom>
          <a:solidFill>
            <a:srgbClr val="8E92BB">
              <a:alpha val="6131"/>
            </a:srgbClr>
          </a:solidFill>
          <a:ln w="12700">
            <a:miter lim="400000"/>
          </a:ln>
        </p:spPr>
        <p:txBody>
          <a:bodyPr lIns="26789" tIns="26789" rIns="26789" bIns="26789"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25" name="Rectangle">
            <a:extLst>
              <a:ext uri="{FF2B5EF4-FFF2-40B4-BE49-F238E27FC236}">
                <a16:creationId xmlns:a16="http://schemas.microsoft.com/office/drawing/2014/main" id="{A970A435-FEB0-4A80-A8CF-E45AD4FEFAD8}"/>
              </a:ext>
            </a:extLst>
          </p:cNvPr>
          <p:cNvSpPr/>
          <p:nvPr/>
        </p:nvSpPr>
        <p:spPr>
          <a:xfrm>
            <a:off x="567367" y="2949938"/>
            <a:ext cx="3624652" cy="1306103"/>
          </a:xfrm>
          <a:prstGeom prst="rect">
            <a:avLst/>
          </a:prstGeom>
          <a:solidFill>
            <a:srgbClr val="8E92BB">
              <a:alpha val="6131"/>
            </a:srgbClr>
          </a:solidFill>
          <a:ln w="12700">
            <a:miter lim="400000"/>
          </a:ln>
        </p:spPr>
        <p:txBody>
          <a:bodyPr lIns="26789" tIns="26789" rIns="26789" bIns="26789"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chemeClr val="tx1">
                  <a:lumMod val="65000"/>
                  <a:lumOff val="35000"/>
                </a:schemeClr>
              </a:solidFill>
            </a:endParaRPr>
          </a:p>
        </p:txBody>
      </p:sp>
      <p:sp>
        <p:nvSpPr>
          <p:cNvPr id="26" name="Rectangle">
            <a:extLst>
              <a:ext uri="{FF2B5EF4-FFF2-40B4-BE49-F238E27FC236}">
                <a16:creationId xmlns:a16="http://schemas.microsoft.com/office/drawing/2014/main" id="{930B8EA6-8FBD-4E07-93F7-E2EA11FE39DE}"/>
              </a:ext>
            </a:extLst>
          </p:cNvPr>
          <p:cNvSpPr/>
          <p:nvPr/>
        </p:nvSpPr>
        <p:spPr>
          <a:xfrm>
            <a:off x="4477151" y="2949938"/>
            <a:ext cx="3670688" cy="1306103"/>
          </a:xfrm>
          <a:prstGeom prst="rect">
            <a:avLst/>
          </a:prstGeom>
          <a:solidFill>
            <a:srgbClr val="8E92BB">
              <a:alpha val="6131"/>
            </a:srgbClr>
          </a:solidFill>
          <a:ln w="12700">
            <a:miter lim="400000"/>
          </a:ln>
        </p:spPr>
        <p:txBody>
          <a:bodyPr lIns="0" tIns="0" rIns="0" bIns="0"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chemeClr val="tx1">
                  <a:lumMod val="65000"/>
                  <a:lumOff val="35000"/>
                </a:schemeClr>
              </a:solidFill>
            </a:endParaRPr>
          </a:p>
        </p:txBody>
      </p:sp>
      <p:sp>
        <p:nvSpPr>
          <p:cNvPr id="27" name="Rectangle">
            <a:extLst>
              <a:ext uri="{FF2B5EF4-FFF2-40B4-BE49-F238E27FC236}">
                <a16:creationId xmlns:a16="http://schemas.microsoft.com/office/drawing/2014/main" id="{9953A636-C360-4DED-86AF-CDD189743652}"/>
              </a:ext>
            </a:extLst>
          </p:cNvPr>
          <p:cNvSpPr/>
          <p:nvPr/>
        </p:nvSpPr>
        <p:spPr>
          <a:xfrm>
            <a:off x="8220286" y="2768302"/>
            <a:ext cx="3484034" cy="1061830"/>
          </a:xfrm>
          <a:prstGeom prst="rect">
            <a:avLst/>
          </a:prstGeom>
          <a:solidFill>
            <a:srgbClr val="8E92BB">
              <a:alpha val="6131"/>
            </a:srgbClr>
          </a:solidFill>
          <a:ln w="12700">
            <a:miter lim="400000"/>
          </a:ln>
        </p:spPr>
        <p:txBody>
          <a:bodyPr lIns="26789" tIns="26789" rIns="26789" bIns="26789"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chemeClr val="tx1">
                  <a:lumMod val="65000"/>
                  <a:lumOff val="35000"/>
                </a:schemeClr>
              </a:solidFill>
            </a:endParaRPr>
          </a:p>
        </p:txBody>
      </p:sp>
      <p:sp>
        <p:nvSpPr>
          <p:cNvPr id="28" name="Rectangle 27">
            <a:extLst>
              <a:ext uri="{FF2B5EF4-FFF2-40B4-BE49-F238E27FC236}">
                <a16:creationId xmlns:a16="http://schemas.microsoft.com/office/drawing/2014/main" id="{112D439C-995C-4538-AE4F-DDE321B49841}"/>
              </a:ext>
            </a:extLst>
          </p:cNvPr>
          <p:cNvSpPr/>
          <p:nvPr/>
        </p:nvSpPr>
        <p:spPr>
          <a:xfrm>
            <a:off x="641755" y="1413339"/>
            <a:ext cx="3662324" cy="1338828"/>
          </a:xfrm>
          <a:prstGeom prst="rect">
            <a:avLst/>
          </a:prstGeom>
          <a:noFill/>
        </p:spPr>
        <p:txBody>
          <a:bodyPr wrap="square">
            <a:spAutoFit/>
          </a:bodyPr>
          <a:lstStyle/>
          <a:p>
            <a:pPr marR="172924" algn="just" fontAlgn="base">
              <a:tabLst>
                <a:tab pos="6130932" algn="r"/>
              </a:tabLst>
            </a:pPr>
            <a:r>
              <a:rPr lang="en-GB" sz="900" dirty="0">
                <a:solidFill>
                  <a:schemeClr val="bg2">
                    <a:lumMod val="25000"/>
                  </a:schemeClr>
                </a:solidFill>
                <a:cs typeface="Times New Roman" panose="02020603050405020304" pitchFamily="18" charset="0"/>
              </a:rPr>
              <a:t>“CRAB just makes sense. It presents data in a way that is easy to understand and interpret. It has been immensely useful for me both personally in my appraisal and in my role as a Clinical Director. It helps me to pick up early warning of problems with intelligence that can be believed and acted upon”</a:t>
            </a:r>
          </a:p>
          <a:p>
            <a:pPr marR="172924" algn="just" fontAlgn="base">
              <a:tabLst>
                <a:tab pos="6130932" algn="r"/>
              </a:tabLst>
            </a:pPr>
            <a:endParaRPr lang="en-GB" sz="900" b="1" dirty="0">
              <a:solidFill>
                <a:srgbClr val="333333"/>
              </a:solidFill>
              <a:latin typeface="+mj-lt"/>
              <a:cs typeface="Times New Roman" panose="02020603050405020304" pitchFamily="18" charset="0"/>
            </a:endParaRPr>
          </a:p>
          <a:p>
            <a:pPr marR="172924" algn="r" fontAlgn="base">
              <a:tabLst>
                <a:tab pos="6130932" algn="r"/>
              </a:tabLst>
            </a:pPr>
            <a:r>
              <a:rPr lang="en-GB" sz="900" b="1" dirty="0">
                <a:solidFill>
                  <a:srgbClr val="2F5597"/>
                </a:solidFill>
                <a:latin typeface="+mj-lt"/>
                <a:cs typeface="Times New Roman" panose="02020603050405020304" pitchFamily="18" charset="0"/>
              </a:rPr>
              <a:t>                      Jeremy Cundall, </a:t>
            </a:r>
          </a:p>
          <a:p>
            <a:pPr marR="172924" algn="r" fontAlgn="base">
              <a:tabLst>
                <a:tab pos="6130932" algn="r"/>
              </a:tabLst>
            </a:pPr>
            <a:r>
              <a:rPr lang="en-GB" sz="900" b="1" dirty="0">
                <a:solidFill>
                  <a:srgbClr val="2F5597"/>
                </a:solidFill>
                <a:latin typeface="+mj-lt"/>
                <a:cs typeface="Times New Roman" panose="02020603050405020304" pitchFamily="18" charset="0"/>
              </a:rPr>
              <a:t>Executive Medical Director - Consultant Colorectal and General Surgeon, CDDFT</a:t>
            </a:r>
          </a:p>
        </p:txBody>
      </p:sp>
      <p:sp>
        <p:nvSpPr>
          <p:cNvPr id="29" name="Rectangle 28">
            <a:extLst>
              <a:ext uri="{FF2B5EF4-FFF2-40B4-BE49-F238E27FC236}">
                <a16:creationId xmlns:a16="http://schemas.microsoft.com/office/drawing/2014/main" id="{520B54CA-E368-446A-880B-4A94F8D87051}"/>
              </a:ext>
            </a:extLst>
          </p:cNvPr>
          <p:cNvSpPr/>
          <p:nvPr/>
        </p:nvSpPr>
        <p:spPr>
          <a:xfrm>
            <a:off x="8298695" y="1413339"/>
            <a:ext cx="3203362" cy="1200329"/>
          </a:xfrm>
          <a:prstGeom prst="rect">
            <a:avLst/>
          </a:prstGeom>
          <a:noFill/>
        </p:spPr>
        <p:txBody>
          <a:bodyPr wrap="square">
            <a:spAutoFit/>
          </a:bodyPr>
          <a:lstStyle/>
          <a:p>
            <a:pPr marR="172924" algn="just" fontAlgn="base">
              <a:tabLst>
                <a:tab pos="6130932" algn="r"/>
              </a:tabLst>
            </a:pPr>
            <a:r>
              <a:rPr lang="en-GB" sz="900" dirty="0">
                <a:solidFill>
                  <a:schemeClr val="bg2">
                    <a:lumMod val="25000"/>
                  </a:schemeClr>
                </a:solidFill>
                <a:cs typeface="Times New Roman" panose="02020603050405020304" pitchFamily="18" charset="0"/>
              </a:rPr>
              <a:t>“CRAB has allowed real time review of data, which has raised awareness and led to change in both clinical practice and hospital culture. I think it will become an essential part of the appraisal and governance structures of secondary care.”</a:t>
            </a:r>
          </a:p>
          <a:p>
            <a:pPr algn="r" fontAlgn="base"/>
            <a:br>
              <a:rPr lang="en-GB" sz="900" b="1" dirty="0">
                <a:solidFill>
                  <a:srgbClr val="3AA99F"/>
                </a:solidFill>
                <a:latin typeface="+mj-lt"/>
                <a:cs typeface="Times New Roman" panose="02020603050405020304" pitchFamily="18" charset="0"/>
              </a:rPr>
            </a:br>
            <a:endParaRPr lang="en-GB" sz="900" b="1" dirty="0">
              <a:solidFill>
                <a:srgbClr val="3AA99F"/>
              </a:solidFill>
              <a:latin typeface="+mj-lt"/>
              <a:cs typeface="Times New Roman" panose="02020603050405020304" pitchFamily="18" charset="0"/>
            </a:endParaRPr>
          </a:p>
          <a:p>
            <a:pPr algn="r" fontAlgn="base"/>
            <a:r>
              <a:rPr lang="en-GB" sz="900" b="1" dirty="0">
                <a:solidFill>
                  <a:srgbClr val="2F5597"/>
                </a:solidFill>
                <a:latin typeface="+mj-lt"/>
                <a:cs typeface="Times New Roman" panose="02020603050405020304" pitchFamily="18" charset="0"/>
              </a:rPr>
              <a:t>David Williams, Consultant Surgeon </a:t>
            </a:r>
          </a:p>
          <a:p>
            <a:pPr algn="r" fontAlgn="base"/>
            <a:r>
              <a:rPr lang="en-GB" sz="900" b="1" dirty="0">
                <a:solidFill>
                  <a:srgbClr val="2F5597"/>
                </a:solidFill>
                <a:latin typeface="+mj-lt"/>
                <a:cs typeface="Times New Roman" panose="02020603050405020304" pitchFamily="18" charset="0"/>
              </a:rPr>
              <a:t>Northern Devon Hospital Trust, UK</a:t>
            </a:r>
          </a:p>
        </p:txBody>
      </p:sp>
      <p:sp>
        <p:nvSpPr>
          <p:cNvPr id="30" name="Rectangle 29">
            <a:extLst>
              <a:ext uri="{FF2B5EF4-FFF2-40B4-BE49-F238E27FC236}">
                <a16:creationId xmlns:a16="http://schemas.microsoft.com/office/drawing/2014/main" id="{E9F13AA3-B8CF-4245-B0B1-A59F8BB9B7ED}"/>
              </a:ext>
            </a:extLst>
          </p:cNvPr>
          <p:cNvSpPr/>
          <p:nvPr/>
        </p:nvSpPr>
        <p:spPr>
          <a:xfrm>
            <a:off x="8326664" y="2874075"/>
            <a:ext cx="3381038" cy="1061829"/>
          </a:xfrm>
          <a:prstGeom prst="rect">
            <a:avLst/>
          </a:prstGeom>
          <a:noFill/>
        </p:spPr>
        <p:txBody>
          <a:bodyPr wrap="square">
            <a:spAutoFit/>
          </a:bodyPr>
          <a:lstStyle/>
          <a:p>
            <a:pPr marR="172924" algn="just" fontAlgn="base">
              <a:tabLst>
                <a:tab pos="6130932" algn="r"/>
              </a:tabLst>
            </a:pPr>
            <a:r>
              <a:rPr lang="en-GB" sz="900" dirty="0">
                <a:solidFill>
                  <a:schemeClr val="bg2">
                    <a:lumMod val="25000"/>
                  </a:schemeClr>
                </a:solidFill>
                <a:cs typeface="Times New Roman" panose="02020603050405020304" pitchFamily="18" charset="0"/>
              </a:rPr>
              <a:t>“CRAB® is generating trusted data which we can use to flag up areas of concern. From there we are able to take action in a much more sophisticated way than we have in the past.”</a:t>
            </a:r>
          </a:p>
          <a:p>
            <a:pPr marL="471610" marR="172924" algn="r">
              <a:tabLst>
                <a:tab pos="6130932" algn="r"/>
              </a:tabLst>
            </a:pPr>
            <a:br>
              <a:rPr lang="en-GB" sz="900" b="1" dirty="0">
                <a:solidFill>
                  <a:srgbClr val="3AA99F"/>
                </a:solidFill>
                <a:latin typeface="+mj-lt"/>
                <a:ea typeface="Times" pitchFamily="2" charset="0"/>
                <a:cs typeface="Times New Roman" panose="02020603050405020304" pitchFamily="18" charset="0"/>
              </a:rPr>
            </a:br>
            <a:r>
              <a:rPr lang="en-GB" sz="900" b="1" dirty="0">
                <a:solidFill>
                  <a:srgbClr val="2F5597"/>
                </a:solidFill>
                <a:latin typeface="+mj-lt"/>
                <a:ea typeface="Times" pitchFamily="2" charset="0"/>
                <a:cs typeface="Times New Roman" panose="02020603050405020304" pitchFamily="18" charset="0"/>
              </a:rPr>
              <a:t>Dr. Timothy Ho, Medical Director</a:t>
            </a:r>
          </a:p>
          <a:p>
            <a:pPr marL="471610" marR="172924" algn="r">
              <a:tabLst>
                <a:tab pos="6130932" algn="r"/>
              </a:tabLst>
            </a:pPr>
            <a:r>
              <a:rPr lang="en-GB" sz="900" b="1" dirty="0">
                <a:solidFill>
                  <a:srgbClr val="2F5597"/>
                </a:solidFill>
                <a:latin typeface="+mj-lt"/>
                <a:ea typeface="Times" pitchFamily="2" charset="0"/>
                <a:cs typeface="Times New Roman" panose="02020603050405020304" pitchFamily="18" charset="0"/>
              </a:rPr>
              <a:t>Frimley Health NHS Foundation Trust, UK</a:t>
            </a:r>
          </a:p>
          <a:p>
            <a:pPr marL="471610" marR="172924" algn="just">
              <a:tabLst>
                <a:tab pos="6130932" algn="r"/>
              </a:tabLst>
            </a:pPr>
            <a:r>
              <a:rPr lang="en-GB" sz="900" b="1" dirty="0">
                <a:solidFill>
                  <a:srgbClr val="333333"/>
                </a:solidFill>
                <a:latin typeface="+mj-lt"/>
                <a:ea typeface="Times" pitchFamily="2" charset="0"/>
                <a:cs typeface="Times New Roman" panose="02020603050405020304" pitchFamily="18" charset="0"/>
              </a:rPr>
              <a:t> </a:t>
            </a:r>
          </a:p>
        </p:txBody>
      </p:sp>
      <p:sp>
        <p:nvSpPr>
          <p:cNvPr id="31" name="Rectangle 30">
            <a:extLst>
              <a:ext uri="{FF2B5EF4-FFF2-40B4-BE49-F238E27FC236}">
                <a16:creationId xmlns:a16="http://schemas.microsoft.com/office/drawing/2014/main" id="{EABD7E87-0DEF-4190-878F-A45FF4C9F8FE}"/>
              </a:ext>
            </a:extLst>
          </p:cNvPr>
          <p:cNvSpPr/>
          <p:nvPr/>
        </p:nvSpPr>
        <p:spPr>
          <a:xfrm>
            <a:off x="4542830" y="3054741"/>
            <a:ext cx="3783833" cy="1200329"/>
          </a:xfrm>
          <a:prstGeom prst="rect">
            <a:avLst/>
          </a:prstGeom>
          <a:noFill/>
        </p:spPr>
        <p:txBody>
          <a:bodyPr wrap="square">
            <a:spAutoFit/>
          </a:bodyPr>
          <a:lstStyle/>
          <a:p>
            <a:pPr marR="172924" algn="just">
              <a:tabLst>
                <a:tab pos="6130932" algn="r"/>
              </a:tabLst>
            </a:pPr>
            <a:r>
              <a:rPr lang="en-GB" sz="900" dirty="0">
                <a:solidFill>
                  <a:schemeClr val="bg2">
                    <a:lumMod val="25000"/>
                  </a:schemeClr>
                </a:solidFill>
                <a:cs typeface="Times New Roman" panose="02020603050405020304" pitchFamily="18" charset="0"/>
              </a:rPr>
              <a:t>“CRAB® is 100% better than any solution available to us at the moment. It has turned out to be a very useful tool in analysing and understanding our case-mix and where our complications are occurring.”</a:t>
            </a:r>
          </a:p>
          <a:p>
            <a:pPr marR="172924" algn="r">
              <a:tabLst>
                <a:tab pos="6130932" algn="r"/>
              </a:tabLst>
            </a:pPr>
            <a:br>
              <a:rPr lang="en-GB" sz="900" b="1" dirty="0">
                <a:solidFill>
                  <a:schemeClr val="bg2">
                    <a:lumMod val="25000"/>
                  </a:schemeClr>
                </a:solidFill>
                <a:latin typeface="+mj-lt"/>
                <a:cs typeface="Times New Roman" panose="02020603050405020304" pitchFamily="18" charset="0"/>
              </a:rPr>
            </a:br>
            <a:endParaRPr lang="en-GB" sz="900" b="1" dirty="0">
              <a:solidFill>
                <a:schemeClr val="bg2">
                  <a:lumMod val="25000"/>
                </a:schemeClr>
              </a:solidFill>
              <a:latin typeface="+mj-lt"/>
              <a:cs typeface="Times New Roman" panose="02020603050405020304" pitchFamily="18" charset="0"/>
            </a:endParaRPr>
          </a:p>
          <a:p>
            <a:pPr marR="172924" algn="r">
              <a:tabLst>
                <a:tab pos="6130932" algn="r"/>
              </a:tabLst>
            </a:pPr>
            <a:r>
              <a:rPr lang="en-GB" sz="900" b="1" dirty="0">
                <a:solidFill>
                  <a:srgbClr val="2F5597"/>
                </a:solidFill>
                <a:latin typeface="+mj-lt"/>
                <a:ea typeface="Times" pitchFamily="2" charset="0"/>
                <a:cs typeface="Times New Roman" panose="02020603050405020304" pitchFamily="18" charset="0"/>
              </a:rPr>
              <a:t>Per Svedmark MD, PhD, Senior Consultant, Stockholm Spine Centre, Sweden</a:t>
            </a:r>
          </a:p>
          <a:p>
            <a:pPr marL="471610" marR="172924" algn="r">
              <a:tabLst>
                <a:tab pos="6130932" algn="r"/>
              </a:tabLst>
            </a:pPr>
            <a:r>
              <a:rPr lang="en-GB" sz="900" b="1" dirty="0">
                <a:solidFill>
                  <a:srgbClr val="3AA99F"/>
                </a:solidFill>
                <a:latin typeface="+mj-lt"/>
                <a:ea typeface="Times" pitchFamily="2" charset="0"/>
                <a:cs typeface="Times New Roman" panose="02020603050405020304" pitchFamily="18" charset="0"/>
              </a:rPr>
              <a:t> </a:t>
            </a:r>
          </a:p>
        </p:txBody>
      </p:sp>
      <p:sp>
        <p:nvSpPr>
          <p:cNvPr id="32" name="Rectangle 31">
            <a:extLst>
              <a:ext uri="{FF2B5EF4-FFF2-40B4-BE49-F238E27FC236}">
                <a16:creationId xmlns:a16="http://schemas.microsoft.com/office/drawing/2014/main" id="{FD4E4074-3A83-48B0-9679-2434799C2D88}"/>
              </a:ext>
            </a:extLst>
          </p:cNvPr>
          <p:cNvSpPr/>
          <p:nvPr/>
        </p:nvSpPr>
        <p:spPr>
          <a:xfrm>
            <a:off x="674746" y="4374406"/>
            <a:ext cx="3624652" cy="1338828"/>
          </a:xfrm>
          <a:prstGeom prst="rect">
            <a:avLst/>
          </a:prstGeom>
          <a:noFill/>
        </p:spPr>
        <p:txBody>
          <a:bodyPr wrap="square">
            <a:spAutoFit/>
          </a:bodyPr>
          <a:lstStyle/>
          <a:p>
            <a:pPr marR="172924" algn="just">
              <a:tabLst>
                <a:tab pos="6130932" algn="r"/>
              </a:tabLst>
            </a:pPr>
            <a:r>
              <a:rPr lang="en-GB" sz="900" dirty="0">
                <a:solidFill>
                  <a:schemeClr val="bg2">
                    <a:lumMod val="25000"/>
                  </a:schemeClr>
                </a:solidFill>
                <a:cs typeface="Times New Roman" panose="02020603050405020304" pitchFamily="18" charset="0"/>
              </a:rPr>
              <a:t>"CRAB® predictions have proved accurate in my primary external research validation of the system. I currently don’t know of any other electronic system in use that can deliver this kind of overall and detailed qualitative feedback to the department and the individual surgeon. It has been a great benefit for our clinic and helped develop our work on patient safety.”</a:t>
            </a:r>
          </a:p>
          <a:p>
            <a:pPr marR="172924" algn="just">
              <a:tabLst>
                <a:tab pos="6130932" algn="r"/>
              </a:tabLst>
            </a:pPr>
            <a:endParaRPr lang="en-GB" sz="900" b="1" dirty="0">
              <a:solidFill>
                <a:schemeClr val="bg2">
                  <a:lumMod val="25000"/>
                </a:schemeClr>
              </a:solidFill>
              <a:latin typeface="+mj-lt"/>
              <a:cs typeface="Times New Roman" panose="02020603050405020304" pitchFamily="18" charset="0"/>
            </a:endParaRPr>
          </a:p>
          <a:p>
            <a:pPr marR="172924" algn="r">
              <a:tabLst>
                <a:tab pos="6130932" algn="r"/>
              </a:tabLst>
            </a:pPr>
            <a:r>
              <a:rPr lang="en-GB" sz="900" b="1" dirty="0">
                <a:solidFill>
                  <a:srgbClr val="2F5597"/>
                </a:solidFill>
                <a:latin typeface="+mj-lt"/>
                <a:ea typeface="Times" pitchFamily="2" charset="0"/>
                <a:cs typeface="Times New Roman" panose="02020603050405020304" pitchFamily="18" charset="0"/>
              </a:rPr>
              <a:t>Wilhelmina Ekström, MD, PhD, Senior Consultant, Karolinska University Hospital, Sweden</a:t>
            </a:r>
          </a:p>
        </p:txBody>
      </p:sp>
      <p:sp>
        <p:nvSpPr>
          <p:cNvPr id="33" name="Rectangle 32">
            <a:extLst>
              <a:ext uri="{FF2B5EF4-FFF2-40B4-BE49-F238E27FC236}">
                <a16:creationId xmlns:a16="http://schemas.microsoft.com/office/drawing/2014/main" id="{ACC79DBB-A07D-4D4D-A7DF-61E631E33659}"/>
              </a:ext>
            </a:extLst>
          </p:cNvPr>
          <p:cNvSpPr/>
          <p:nvPr/>
        </p:nvSpPr>
        <p:spPr>
          <a:xfrm>
            <a:off x="641753" y="3058118"/>
            <a:ext cx="3662326" cy="1061829"/>
          </a:xfrm>
          <a:prstGeom prst="rect">
            <a:avLst/>
          </a:prstGeom>
          <a:noFill/>
        </p:spPr>
        <p:txBody>
          <a:bodyPr wrap="square">
            <a:spAutoFit/>
          </a:bodyPr>
          <a:lstStyle/>
          <a:p>
            <a:pPr marR="172924" algn="just">
              <a:tabLst>
                <a:tab pos="6130932" algn="r"/>
              </a:tabLst>
            </a:pPr>
            <a:r>
              <a:rPr lang="en-GB" sz="900" dirty="0">
                <a:solidFill>
                  <a:schemeClr val="bg2">
                    <a:lumMod val="25000"/>
                  </a:schemeClr>
                </a:solidFill>
                <a:cs typeface="Times New Roman" panose="02020603050405020304" pitchFamily="18" charset="0"/>
              </a:rPr>
              <a:t>“The problem with [HSMR systems] is that they tell you there might be a problem, but not where or why. CRAB® tells you exactly what and where the problem is, and even which patients are involved. Then you can do something about it.”</a:t>
            </a:r>
          </a:p>
          <a:p>
            <a:pPr marR="172924" algn="just">
              <a:tabLst>
                <a:tab pos="6130932" algn="r"/>
              </a:tabLst>
            </a:pPr>
            <a:r>
              <a:rPr lang="en-GB" sz="900" b="1" dirty="0">
                <a:solidFill>
                  <a:srgbClr val="333333"/>
                </a:solidFill>
                <a:latin typeface="+mj-lt"/>
                <a:ea typeface="Times" pitchFamily="2" charset="0"/>
                <a:cs typeface="Times New Roman" panose="02020603050405020304" pitchFamily="18" charset="0"/>
              </a:rPr>
              <a:t>	</a:t>
            </a:r>
          </a:p>
          <a:p>
            <a:pPr marL="471610" marR="172924" algn="r">
              <a:tabLst>
                <a:tab pos="6130932" algn="r"/>
              </a:tabLst>
            </a:pPr>
            <a:r>
              <a:rPr lang="en-GB" sz="900" b="1" dirty="0">
                <a:solidFill>
                  <a:srgbClr val="2F5597"/>
                </a:solidFill>
                <a:latin typeface="+mj-lt"/>
                <a:ea typeface="Times" pitchFamily="2" charset="0"/>
                <a:cs typeface="Times New Roman" panose="02020603050405020304" pitchFamily="18" charset="0"/>
              </a:rPr>
              <a:t>Dr. Aresh Anwar, Medical Director </a:t>
            </a:r>
          </a:p>
          <a:p>
            <a:pPr marL="471610" marR="172924" algn="r">
              <a:tabLst>
                <a:tab pos="6130932" algn="r"/>
              </a:tabLst>
            </a:pPr>
            <a:r>
              <a:rPr lang="en-GB" sz="900" b="1" dirty="0">
                <a:solidFill>
                  <a:srgbClr val="2F5597"/>
                </a:solidFill>
                <a:latin typeface="+mj-lt"/>
                <a:ea typeface="Times" pitchFamily="2" charset="0"/>
                <a:cs typeface="Times New Roman" panose="02020603050405020304" pitchFamily="18" charset="0"/>
              </a:rPr>
              <a:t>Royal Perth Hospital, Australia</a:t>
            </a:r>
          </a:p>
        </p:txBody>
      </p:sp>
      <p:sp>
        <p:nvSpPr>
          <p:cNvPr id="34" name="Rectangle 33">
            <a:extLst>
              <a:ext uri="{FF2B5EF4-FFF2-40B4-BE49-F238E27FC236}">
                <a16:creationId xmlns:a16="http://schemas.microsoft.com/office/drawing/2014/main" id="{85F62B24-BB3C-4E9B-A9AD-30D8937F9EED}"/>
              </a:ext>
            </a:extLst>
          </p:cNvPr>
          <p:cNvSpPr/>
          <p:nvPr/>
        </p:nvSpPr>
        <p:spPr>
          <a:xfrm>
            <a:off x="4542830" y="1413339"/>
            <a:ext cx="3783833" cy="1338828"/>
          </a:xfrm>
          <a:prstGeom prst="rect">
            <a:avLst/>
          </a:prstGeom>
          <a:noFill/>
        </p:spPr>
        <p:txBody>
          <a:bodyPr wrap="square">
            <a:spAutoFit/>
          </a:bodyPr>
          <a:lstStyle/>
          <a:p>
            <a:pPr marR="172924" algn="just">
              <a:tabLst>
                <a:tab pos="6130932" algn="r"/>
              </a:tabLst>
            </a:pPr>
            <a:r>
              <a:rPr lang="en-GB" sz="900" b="1" dirty="0">
                <a:solidFill>
                  <a:schemeClr val="bg2">
                    <a:lumMod val="25000"/>
                  </a:schemeClr>
                </a:solidFill>
                <a:latin typeface="+mj-lt"/>
                <a:cs typeface="Times New Roman" panose="02020603050405020304" pitchFamily="18" charset="0"/>
              </a:rPr>
              <a:t>"</a:t>
            </a:r>
            <a:r>
              <a:rPr lang="en-GB" sz="900" dirty="0">
                <a:solidFill>
                  <a:schemeClr val="bg2">
                    <a:lumMod val="25000"/>
                  </a:schemeClr>
                </a:solidFill>
                <a:cs typeface="Times New Roman" panose="02020603050405020304" pitchFamily="18" charset="0"/>
              </a:rPr>
              <a:t>C2-Ai have the most robust software approach to comparing safety and quality across hospitals, systems and physicians that I have ever seen. The algorithms are backed up by years of published international research. I believe their approach could be most useful as a solution for providers across any network”.</a:t>
            </a:r>
          </a:p>
          <a:p>
            <a:pPr marR="172924" algn="r">
              <a:tabLst>
                <a:tab pos="6130932" algn="r"/>
              </a:tabLst>
            </a:pPr>
            <a:br>
              <a:rPr lang="en-GB" sz="900" b="1" dirty="0">
                <a:solidFill>
                  <a:schemeClr val="bg2">
                    <a:lumMod val="25000"/>
                  </a:schemeClr>
                </a:solidFill>
                <a:latin typeface="+mj-lt"/>
                <a:cs typeface="Times New Roman" panose="02020603050405020304" pitchFamily="18" charset="0"/>
              </a:rPr>
            </a:br>
            <a:r>
              <a:rPr lang="en-GB" sz="900" b="1" dirty="0">
                <a:solidFill>
                  <a:srgbClr val="2F5597"/>
                </a:solidFill>
                <a:latin typeface="+mj-lt"/>
                <a:ea typeface="Times" pitchFamily="2" charset="0"/>
                <a:cs typeface="Times New Roman" panose="02020603050405020304" pitchFamily="18" charset="0"/>
              </a:rPr>
              <a:t>James Bonnette, MD (USA) </a:t>
            </a:r>
          </a:p>
          <a:p>
            <a:pPr marR="172924" algn="r">
              <a:tabLst>
                <a:tab pos="6130932" algn="r"/>
              </a:tabLst>
            </a:pPr>
            <a:r>
              <a:rPr lang="en-GB" sz="900" b="1" dirty="0">
                <a:solidFill>
                  <a:srgbClr val="2F5597"/>
                </a:solidFill>
                <a:latin typeface="+mj-lt"/>
                <a:ea typeface="Times" pitchFamily="2" charset="0"/>
                <a:cs typeface="Times New Roman" panose="02020603050405020304" pitchFamily="18" charset="0"/>
              </a:rPr>
              <a:t>Executive Vice President, the Advisory Board</a:t>
            </a:r>
          </a:p>
          <a:p>
            <a:pPr marL="471610" marR="172924" algn="r">
              <a:tabLst>
                <a:tab pos="6130932" algn="r"/>
              </a:tabLst>
            </a:pPr>
            <a:r>
              <a:rPr lang="en-GB" sz="900" b="1" dirty="0">
                <a:solidFill>
                  <a:srgbClr val="3AA99F"/>
                </a:solidFill>
                <a:latin typeface="+mj-lt"/>
                <a:ea typeface="Times" pitchFamily="2" charset="0"/>
                <a:cs typeface="Times New Roman" panose="02020603050405020304" pitchFamily="18" charset="0"/>
              </a:rPr>
              <a:t> </a:t>
            </a:r>
          </a:p>
        </p:txBody>
      </p:sp>
      <p:sp>
        <p:nvSpPr>
          <p:cNvPr id="35" name="Rectangle 34">
            <a:extLst>
              <a:ext uri="{FF2B5EF4-FFF2-40B4-BE49-F238E27FC236}">
                <a16:creationId xmlns:a16="http://schemas.microsoft.com/office/drawing/2014/main" id="{8F6DCEAF-A833-435A-9AAF-CE4C46324099}"/>
              </a:ext>
            </a:extLst>
          </p:cNvPr>
          <p:cNvSpPr/>
          <p:nvPr/>
        </p:nvSpPr>
        <p:spPr>
          <a:xfrm>
            <a:off x="4542832" y="4374406"/>
            <a:ext cx="3514076" cy="1338828"/>
          </a:xfrm>
          <a:prstGeom prst="rect">
            <a:avLst/>
          </a:prstGeom>
        </p:spPr>
        <p:txBody>
          <a:bodyPr wrap="square">
            <a:spAutoFit/>
          </a:bodyPr>
          <a:lstStyle/>
          <a:p>
            <a:pPr algn="just"/>
            <a:r>
              <a:rPr lang="en-GB" sz="900" dirty="0">
                <a:solidFill>
                  <a:schemeClr val="bg2">
                    <a:lumMod val="25000"/>
                  </a:schemeClr>
                </a:solidFill>
                <a:cs typeface="Times New Roman" panose="02020603050405020304" pitchFamily="18" charset="0"/>
              </a:rPr>
              <a:t>“Accurate benchmarking of outcomes was a real challenge […] however our work with [C2-Ai] has provided invaluable quality assurance. The risk adjusted reporting has provided confidence that our outcomes are better than comparable organisations and the level of detail enables us to focus on improvements in specific areas. It was particularly useful during our regulatory inspection and follow up meetings with the CQC to show how this strengthens our clinical governance…”</a:t>
            </a:r>
            <a:br>
              <a:rPr lang="en-GB" sz="900" dirty="0">
                <a:solidFill>
                  <a:schemeClr val="bg2">
                    <a:lumMod val="25000"/>
                  </a:schemeClr>
                </a:solidFill>
                <a:cs typeface="Times New Roman" panose="02020603050405020304" pitchFamily="18" charset="0"/>
              </a:rPr>
            </a:br>
            <a:endParaRPr lang="en-GB" sz="900" dirty="0">
              <a:solidFill>
                <a:schemeClr val="bg2">
                  <a:lumMod val="25000"/>
                </a:schemeClr>
              </a:solidFill>
              <a:cs typeface="Times New Roman" panose="02020603050405020304" pitchFamily="18" charset="0"/>
            </a:endParaRPr>
          </a:p>
          <a:p>
            <a:pPr algn="r"/>
            <a:r>
              <a:rPr lang="en-GB" sz="900" b="1" dirty="0">
                <a:solidFill>
                  <a:srgbClr val="2F5597"/>
                </a:solidFill>
                <a:latin typeface="+mj-lt"/>
                <a:cs typeface="Times New Roman" panose="02020603050405020304" pitchFamily="18" charset="0"/>
              </a:rPr>
              <a:t>Dr Jenny Davidson, Director of Governance, King Edward VII’s Hospital.</a:t>
            </a:r>
          </a:p>
        </p:txBody>
      </p:sp>
      <p:sp>
        <p:nvSpPr>
          <p:cNvPr id="36" name="Rectangle 35">
            <a:extLst>
              <a:ext uri="{FF2B5EF4-FFF2-40B4-BE49-F238E27FC236}">
                <a16:creationId xmlns:a16="http://schemas.microsoft.com/office/drawing/2014/main" id="{16F9E7DF-EA6C-4E43-BB04-B49300A3F2A3}"/>
              </a:ext>
            </a:extLst>
          </p:cNvPr>
          <p:cNvSpPr/>
          <p:nvPr/>
        </p:nvSpPr>
        <p:spPr>
          <a:xfrm>
            <a:off x="8220287" y="4095356"/>
            <a:ext cx="3476298" cy="1615827"/>
          </a:xfrm>
          <a:prstGeom prst="rect">
            <a:avLst/>
          </a:prstGeom>
        </p:spPr>
        <p:txBody>
          <a:bodyPr wrap="square">
            <a:spAutoFit/>
          </a:bodyPr>
          <a:lstStyle/>
          <a:p>
            <a:pPr marR="172924" algn="just" fontAlgn="base">
              <a:tabLst>
                <a:tab pos="6130932" algn="r"/>
              </a:tabLst>
            </a:pPr>
            <a:br>
              <a:rPr lang="en-GB" sz="900" b="1" dirty="0">
                <a:solidFill>
                  <a:schemeClr val="bg2">
                    <a:lumMod val="25000"/>
                  </a:schemeClr>
                </a:solidFill>
                <a:latin typeface="+mj-lt"/>
                <a:cs typeface="Times New Roman" panose="02020603050405020304" pitchFamily="18" charset="0"/>
              </a:rPr>
            </a:br>
            <a:endParaRPr lang="en-GB" sz="900" dirty="0">
              <a:solidFill>
                <a:schemeClr val="bg2">
                  <a:lumMod val="25000"/>
                </a:schemeClr>
              </a:solidFill>
              <a:cs typeface="Times New Roman" panose="02020603050405020304" pitchFamily="18" charset="0"/>
            </a:endParaRPr>
          </a:p>
          <a:p>
            <a:pPr marR="172924" fontAlgn="base">
              <a:tabLst>
                <a:tab pos="6130932" algn="r"/>
              </a:tabLst>
            </a:pPr>
            <a:r>
              <a:rPr lang="en-GB" sz="900" dirty="0">
                <a:solidFill>
                  <a:schemeClr val="bg2">
                    <a:lumMod val="25000"/>
                  </a:schemeClr>
                </a:solidFill>
                <a:cs typeface="Times New Roman" panose="02020603050405020304" pitchFamily="18" charset="0"/>
              </a:rPr>
              <a:t>“We are thrilled to receive this award, which reflects a great deal of hard work and support from within and […] the support of C2-Ai who enabled us to benchmark our Trust’s Acute Kidney Injury rates against national levels - and then measure the significant impact of our AKI Programme, which coincided with a significant and sustained fall in AKI rates our Trust, especially across surgical wards”.</a:t>
            </a:r>
            <a:br>
              <a:rPr lang="en-GB" sz="900" b="1" dirty="0">
                <a:solidFill>
                  <a:schemeClr val="bg2">
                    <a:lumMod val="25000"/>
                  </a:schemeClr>
                </a:solidFill>
                <a:latin typeface="+mj-lt"/>
                <a:cs typeface="Times New Roman" panose="02020603050405020304" pitchFamily="18" charset="0"/>
              </a:rPr>
            </a:br>
            <a:r>
              <a:rPr lang="en-GB" sz="900" b="1" dirty="0">
                <a:solidFill>
                  <a:srgbClr val="2F5597"/>
                </a:solidFill>
                <a:latin typeface="+mj-lt"/>
                <a:cs typeface="Times New Roman" panose="02020603050405020304" pitchFamily="18" charset="0"/>
              </a:rPr>
              <a:t>Dr Jonathan Murray, Renal Consultant at South Tees Hospitals NHS Foundation Trust, UK</a:t>
            </a:r>
          </a:p>
        </p:txBody>
      </p:sp>
      <p:pic>
        <p:nvPicPr>
          <p:cNvPr id="37" name="Picture 2" descr="Image result for HSJâs National Patient Safety Awards">
            <a:extLst>
              <a:ext uri="{FF2B5EF4-FFF2-40B4-BE49-F238E27FC236}">
                <a16:creationId xmlns:a16="http://schemas.microsoft.com/office/drawing/2014/main" id="{D302C917-061C-401E-AE0D-4DD0476A20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99" t="35030" r="22785" b="36481"/>
          <a:stretch/>
        </p:blipFill>
        <p:spPr bwMode="auto">
          <a:xfrm>
            <a:off x="8745220" y="4137418"/>
            <a:ext cx="1699400" cy="272127"/>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a:extLst>
              <a:ext uri="{FF2B5EF4-FFF2-40B4-BE49-F238E27FC236}">
                <a16:creationId xmlns:a16="http://schemas.microsoft.com/office/drawing/2014/main" id="{03D9825B-2D1E-4EC5-AD73-0129737E743B}"/>
              </a:ext>
            </a:extLst>
          </p:cNvPr>
          <p:cNvSpPr/>
          <p:nvPr/>
        </p:nvSpPr>
        <p:spPr>
          <a:xfrm>
            <a:off x="567365" y="4388177"/>
            <a:ext cx="3624653" cy="1411879"/>
          </a:xfrm>
          <a:prstGeom prst="rect">
            <a:avLst/>
          </a:prstGeom>
          <a:solidFill>
            <a:srgbClr val="8E92BB">
              <a:alpha val="6131"/>
            </a:srgbClr>
          </a:solidFill>
          <a:ln w="12700">
            <a:miter lim="400000"/>
          </a:ln>
        </p:spPr>
        <p:txBody>
          <a:bodyPr lIns="26789" tIns="26789" rIns="26789" bIns="26789"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chemeClr val="tx1">
                  <a:lumMod val="65000"/>
                  <a:lumOff val="35000"/>
                </a:schemeClr>
              </a:solidFill>
            </a:endParaRPr>
          </a:p>
        </p:txBody>
      </p:sp>
      <p:sp>
        <p:nvSpPr>
          <p:cNvPr id="40" name="Rectangle">
            <a:extLst>
              <a:ext uri="{FF2B5EF4-FFF2-40B4-BE49-F238E27FC236}">
                <a16:creationId xmlns:a16="http://schemas.microsoft.com/office/drawing/2014/main" id="{A67DF4DF-610F-4C93-94E6-8685F661DF0B}"/>
              </a:ext>
            </a:extLst>
          </p:cNvPr>
          <p:cNvSpPr/>
          <p:nvPr/>
        </p:nvSpPr>
        <p:spPr>
          <a:xfrm>
            <a:off x="8220286" y="4011769"/>
            <a:ext cx="3484034" cy="1699414"/>
          </a:xfrm>
          <a:prstGeom prst="rect">
            <a:avLst/>
          </a:prstGeom>
          <a:solidFill>
            <a:srgbClr val="8E92BB">
              <a:alpha val="6131"/>
            </a:srgbClr>
          </a:solidFill>
          <a:ln w="12700">
            <a:miter lim="400000"/>
          </a:ln>
        </p:spPr>
        <p:txBody>
          <a:bodyPr lIns="26789" tIns="26789" rIns="26789" bIns="26789"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chemeClr val="tx1">
                  <a:lumMod val="65000"/>
                  <a:lumOff val="35000"/>
                </a:schemeClr>
              </a:solidFill>
            </a:endParaRPr>
          </a:p>
        </p:txBody>
      </p:sp>
      <p:sp>
        <p:nvSpPr>
          <p:cNvPr id="41" name="Rectangle">
            <a:extLst>
              <a:ext uri="{FF2B5EF4-FFF2-40B4-BE49-F238E27FC236}">
                <a16:creationId xmlns:a16="http://schemas.microsoft.com/office/drawing/2014/main" id="{D57CE4A7-F75A-4A4C-B91E-184AD75D967E}"/>
              </a:ext>
            </a:extLst>
          </p:cNvPr>
          <p:cNvSpPr/>
          <p:nvPr/>
        </p:nvSpPr>
        <p:spPr>
          <a:xfrm>
            <a:off x="4468508" y="4388177"/>
            <a:ext cx="3670688" cy="1411879"/>
          </a:xfrm>
          <a:prstGeom prst="rect">
            <a:avLst/>
          </a:prstGeom>
          <a:solidFill>
            <a:srgbClr val="8E92BB">
              <a:alpha val="6131"/>
            </a:srgbClr>
          </a:solidFill>
          <a:ln w="12700">
            <a:miter lim="400000"/>
          </a:ln>
        </p:spPr>
        <p:txBody>
          <a:bodyPr lIns="0" tIns="0" rIns="0" bIns="0"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chemeClr val="tx1">
                  <a:lumMod val="65000"/>
                  <a:lumOff val="35000"/>
                </a:schemeClr>
              </a:solidFill>
            </a:endParaRPr>
          </a:p>
        </p:txBody>
      </p:sp>
      <p:sp>
        <p:nvSpPr>
          <p:cNvPr id="4" name="TextBox 3">
            <a:extLst>
              <a:ext uri="{FF2B5EF4-FFF2-40B4-BE49-F238E27FC236}">
                <a16:creationId xmlns:a16="http://schemas.microsoft.com/office/drawing/2014/main" id="{07B6324E-1962-40CE-990D-34DF2F96ED90}"/>
              </a:ext>
            </a:extLst>
          </p:cNvPr>
          <p:cNvSpPr txBox="1"/>
          <p:nvPr/>
        </p:nvSpPr>
        <p:spPr>
          <a:xfrm>
            <a:off x="6692336" y="5829548"/>
            <a:ext cx="7504567" cy="615553"/>
          </a:xfrm>
          <a:prstGeom prst="rect">
            <a:avLst/>
          </a:prstGeom>
          <a:noFill/>
        </p:spPr>
        <p:txBody>
          <a:bodyPr wrap="square" rtlCol="0">
            <a:spAutoFit/>
          </a:bodyPr>
          <a:lstStyle/>
          <a:p>
            <a:r>
              <a:rPr lang="en-GB" sz="1100" b="1" dirty="0"/>
              <a:t>Further references and success stories found here: </a:t>
            </a:r>
          </a:p>
          <a:p>
            <a:r>
              <a:rPr lang="en-GB" sz="1100" b="1" dirty="0">
                <a:hlinkClick r:id="rId4"/>
              </a:rPr>
              <a:t>https://c2-ai.net/what-we-do/references/</a:t>
            </a:r>
            <a:endParaRPr lang="en-GB" b="1" dirty="0"/>
          </a:p>
          <a:p>
            <a:r>
              <a:rPr lang="en-GB" sz="1100" b="1" dirty="0">
                <a:hlinkClick r:id="rId5"/>
              </a:rPr>
              <a:t>https://c2-ai.net/success-stories/</a:t>
            </a:r>
            <a:endParaRPr lang="en-GB" sz="1100" b="1" dirty="0"/>
          </a:p>
        </p:txBody>
      </p:sp>
      <p:sp>
        <p:nvSpPr>
          <p:cNvPr id="39" name="Footer Placeholder 4">
            <a:extLst>
              <a:ext uri="{FF2B5EF4-FFF2-40B4-BE49-F238E27FC236}">
                <a16:creationId xmlns:a16="http://schemas.microsoft.com/office/drawing/2014/main" id="{6EB9E418-9E1C-4A67-8301-2479FEF04D88}"/>
              </a:ext>
            </a:extLst>
          </p:cNvPr>
          <p:cNvSpPr txBox="1">
            <a:spLocks/>
          </p:cNvSpPr>
          <p:nvPr/>
        </p:nvSpPr>
        <p:spPr>
          <a:xfrm>
            <a:off x="3748249" y="68629"/>
            <a:ext cx="3669517"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lumMod val="50000"/>
                  </a:schemeClr>
                </a:solidFill>
              </a:rPr>
              <a:t>Copyright - All Rights Reserved C2-Ai 2019</a:t>
            </a:r>
          </a:p>
        </p:txBody>
      </p:sp>
    </p:spTree>
    <p:extLst>
      <p:ext uri="{BB962C8B-B14F-4D97-AF65-F5344CB8AC3E}">
        <p14:creationId xmlns:p14="http://schemas.microsoft.com/office/powerpoint/2010/main" val="318682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DF50-E73E-064A-9271-6B2CE962E32A}"/>
              </a:ext>
            </a:extLst>
          </p:cNvPr>
          <p:cNvSpPr>
            <a:spLocks noGrp="1"/>
          </p:cNvSpPr>
          <p:nvPr>
            <p:ph type="title"/>
          </p:nvPr>
        </p:nvSpPr>
        <p:spPr>
          <a:xfrm>
            <a:off x="411936" y="639645"/>
            <a:ext cx="10972800" cy="569882"/>
          </a:xfrm>
        </p:spPr>
        <p:txBody>
          <a:bodyPr>
            <a:normAutofit fontScale="90000"/>
          </a:bodyPr>
          <a:lstStyle/>
          <a:p>
            <a:r>
              <a:rPr lang="en-GB" altLang="en-US" sz="2400" dirty="0"/>
              <a:t>CRAB</a:t>
            </a:r>
            <a:r>
              <a:rPr lang="en-GB" altLang="en-US" sz="1800" baseline="70000" dirty="0"/>
              <a:t>TM</a:t>
            </a:r>
            <a:r>
              <a:rPr lang="en-GB" altLang="en-US" sz="2400" dirty="0"/>
              <a:t> delivers invaluable, risk adjusted outcomes reporting</a:t>
            </a:r>
            <a:br>
              <a:rPr lang="en-GB" altLang="en-US" sz="2400" dirty="0"/>
            </a:br>
            <a:r>
              <a:rPr lang="en-GB" altLang="en-US" sz="2200" dirty="0"/>
              <a:t>Our monthly and annual reports to boards/clinicians to track progress and highlight issues</a:t>
            </a:r>
            <a:endParaRPr lang="en-GB" altLang="en-US" sz="2400" dirty="0"/>
          </a:p>
        </p:txBody>
      </p:sp>
      <p:sp>
        <p:nvSpPr>
          <p:cNvPr id="39" name="Rectangle">
            <a:extLst>
              <a:ext uri="{FF2B5EF4-FFF2-40B4-BE49-F238E27FC236}">
                <a16:creationId xmlns:a16="http://schemas.microsoft.com/office/drawing/2014/main" id="{624F53F6-8BE0-43F0-9AC2-CFFD5195DCC1}"/>
              </a:ext>
            </a:extLst>
          </p:cNvPr>
          <p:cNvSpPr/>
          <p:nvPr/>
        </p:nvSpPr>
        <p:spPr>
          <a:xfrm>
            <a:off x="3590262" y="1128771"/>
            <a:ext cx="2386401" cy="1738569"/>
          </a:xfrm>
          <a:prstGeom prst="rect">
            <a:avLst/>
          </a:prstGeom>
          <a:solidFill>
            <a:srgbClr val="8E92BB">
              <a:alpha val="6131"/>
            </a:srgbClr>
          </a:solidFill>
          <a:ln w="12700">
            <a:miter lim="400000"/>
          </a:ln>
        </p:spPr>
        <p:txBody>
          <a:bodyPr lIns="26789" tIns="26789" rIns="26789" bIns="26789"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dirty="0"/>
          </a:p>
        </p:txBody>
      </p:sp>
      <p:sp>
        <p:nvSpPr>
          <p:cNvPr id="42" name="Donec id elit non mi porta gravida at eget metus. Sed posuere consectetur est">
            <a:extLst>
              <a:ext uri="{FF2B5EF4-FFF2-40B4-BE49-F238E27FC236}">
                <a16:creationId xmlns:a16="http://schemas.microsoft.com/office/drawing/2014/main" id="{8470F80C-4900-457B-82FE-1D9468575C11}"/>
              </a:ext>
            </a:extLst>
          </p:cNvPr>
          <p:cNvSpPr txBox="1"/>
          <p:nvPr/>
        </p:nvSpPr>
        <p:spPr>
          <a:xfrm>
            <a:off x="3778743" y="2330600"/>
            <a:ext cx="1934957" cy="45397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spAutoFit/>
          </a:bodyPr>
          <a:lstStyle>
            <a:lvl1pPr algn="ctr"/>
          </a:lstStyle>
          <a:p>
            <a:r>
              <a:rPr lang="en-GB" sz="900" dirty="0">
                <a:solidFill>
                  <a:schemeClr val="tx2">
                    <a:lumMod val="75000"/>
                  </a:schemeClr>
                </a:solidFill>
              </a:rPr>
              <a:t>Lives saved through improvements and harm/deaths that were avoidable (12 months)</a:t>
            </a:r>
            <a:endParaRPr sz="900" dirty="0">
              <a:solidFill>
                <a:schemeClr val="tx2">
                  <a:lumMod val="75000"/>
                </a:schemeClr>
              </a:solidFill>
            </a:endParaRPr>
          </a:p>
        </p:txBody>
      </p:sp>
      <p:pic>
        <p:nvPicPr>
          <p:cNvPr id="43" name="Graphic 42" descr="Man">
            <a:extLst>
              <a:ext uri="{FF2B5EF4-FFF2-40B4-BE49-F238E27FC236}">
                <a16:creationId xmlns:a16="http://schemas.microsoft.com/office/drawing/2014/main" id="{C0F38E4D-FE64-45F1-BFDC-2168984A06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8971" y="1394392"/>
            <a:ext cx="827538" cy="790755"/>
          </a:xfrm>
          <a:prstGeom prst="rect">
            <a:avLst/>
          </a:prstGeom>
        </p:spPr>
      </p:pic>
      <p:grpSp>
        <p:nvGrpSpPr>
          <p:cNvPr id="44" name="Group 43">
            <a:extLst>
              <a:ext uri="{FF2B5EF4-FFF2-40B4-BE49-F238E27FC236}">
                <a16:creationId xmlns:a16="http://schemas.microsoft.com/office/drawing/2014/main" id="{C174E80B-F701-4D8C-A45D-336EC7D5E67B}"/>
              </a:ext>
            </a:extLst>
          </p:cNvPr>
          <p:cNvGrpSpPr/>
          <p:nvPr/>
        </p:nvGrpSpPr>
        <p:grpSpPr>
          <a:xfrm>
            <a:off x="3996138" y="1577665"/>
            <a:ext cx="473207" cy="734266"/>
            <a:chOff x="865572" y="1702070"/>
            <a:chExt cx="537607" cy="834197"/>
          </a:xfrm>
        </p:grpSpPr>
        <p:sp>
          <p:nvSpPr>
            <p:cNvPr id="45" name="Rectangle 44">
              <a:extLst>
                <a:ext uri="{FF2B5EF4-FFF2-40B4-BE49-F238E27FC236}">
                  <a16:creationId xmlns:a16="http://schemas.microsoft.com/office/drawing/2014/main" id="{88FEBFD0-758A-4F53-B7D8-703EDD3CEDB1}"/>
                </a:ext>
              </a:extLst>
            </p:cNvPr>
            <p:cNvSpPr/>
            <p:nvPr/>
          </p:nvSpPr>
          <p:spPr>
            <a:xfrm>
              <a:off x="940942" y="1702070"/>
              <a:ext cx="386868" cy="274338"/>
            </a:xfrm>
            <a:prstGeom prst="rect">
              <a:avLst/>
            </a:prstGeom>
          </p:spPr>
          <p:txBody>
            <a:bodyPr wrap="square">
              <a:spAutoFit/>
            </a:bodyPr>
            <a:lstStyle/>
            <a:p>
              <a:pPr algn="ctr"/>
              <a:r>
                <a:rPr lang="en-GB" sz="969" b="1" dirty="0">
                  <a:solidFill>
                    <a:schemeClr val="bg1"/>
                  </a:solidFill>
                </a:rPr>
                <a:t>2</a:t>
              </a:r>
            </a:p>
          </p:txBody>
        </p:sp>
        <p:sp>
          <p:nvSpPr>
            <p:cNvPr id="46" name="Rectangle 45">
              <a:extLst>
                <a:ext uri="{FF2B5EF4-FFF2-40B4-BE49-F238E27FC236}">
                  <a16:creationId xmlns:a16="http://schemas.microsoft.com/office/drawing/2014/main" id="{ACA5E61C-192B-45A7-B065-C4AD6D053949}"/>
                </a:ext>
              </a:extLst>
            </p:cNvPr>
            <p:cNvSpPr/>
            <p:nvPr/>
          </p:nvSpPr>
          <p:spPr>
            <a:xfrm>
              <a:off x="865572" y="2292886"/>
              <a:ext cx="537607" cy="243381"/>
            </a:xfrm>
            <a:prstGeom prst="rect">
              <a:avLst/>
            </a:prstGeom>
          </p:spPr>
          <p:txBody>
            <a:bodyPr wrap="none">
              <a:spAutoFit/>
            </a:bodyPr>
            <a:lstStyle/>
            <a:p>
              <a:pPr algn="ctr"/>
              <a:r>
                <a:rPr lang="en-GB" sz="792" dirty="0"/>
                <a:t>Deaths</a:t>
              </a:r>
            </a:p>
          </p:txBody>
        </p:sp>
      </p:grpSp>
      <p:grpSp>
        <p:nvGrpSpPr>
          <p:cNvPr id="47" name="Group 46">
            <a:extLst>
              <a:ext uri="{FF2B5EF4-FFF2-40B4-BE49-F238E27FC236}">
                <a16:creationId xmlns:a16="http://schemas.microsoft.com/office/drawing/2014/main" id="{79DDC3E0-A3B5-4209-AF7D-07C07D5310B0}"/>
              </a:ext>
            </a:extLst>
          </p:cNvPr>
          <p:cNvGrpSpPr/>
          <p:nvPr/>
        </p:nvGrpSpPr>
        <p:grpSpPr>
          <a:xfrm>
            <a:off x="4295431" y="1391487"/>
            <a:ext cx="827538" cy="920440"/>
            <a:chOff x="1205599" y="1532326"/>
            <a:chExt cx="940161" cy="1045710"/>
          </a:xfrm>
        </p:grpSpPr>
        <p:pic>
          <p:nvPicPr>
            <p:cNvPr id="48" name="Graphic 47" descr="Man">
              <a:extLst>
                <a:ext uri="{FF2B5EF4-FFF2-40B4-BE49-F238E27FC236}">
                  <a16:creationId xmlns:a16="http://schemas.microsoft.com/office/drawing/2014/main" id="{750F7782-5A1D-4269-8203-80016474D0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5599" y="1532326"/>
              <a:ext cx="940161" cy="901672"/>
            </a:xfrm>
            <a:prstGeom prst="rect">
              <a:avLst/>
            </a:prstGeom>
          </p:spPr>
        </p:pic>
        <p:sp>
          <p:nvSpPr>
            <p:cNvPr id="49" name="Rectangle 48">
              <a:extLst>
                <a:ext uri="{FF2B5EF4-FFF2-40B4-BE49-F238E27FC236}">
                  <a16:creationId xmlns:a16="http://schemas.microsoft.com/office/drawing/2014/main" id="{7F96324E-32D9-4CC5-A334-1B5F01DCB7C3}"/>
                </a:ext>
              </a:extLst>
            </p:cNvPr>
            <p:cNvSpPr/>
            <p:nvPr/>
          </p:nvSpPr>
          <p:spPr>
            <a:xfrm>
              <a:off x="1467261" y="1702070"/>
              <a:ext cx="416837" cy="262247"/>
            </a:xfrm>
            <a:prstGeom prst="rect">
              <a:avLst/>
            </a:prstGeom>
          </p:spPr>
          <p:txBody>
            <a:bodyPr wrap="square">
              <a:spAutoFit/>
            </a:bodyPr>
            <a:lstStyle/>
            <a:p>
              <a:pPr algn="ctr"/>
              <a:r>
                <a:rPr lang="en-GB" sz="900" b="1" dirty="0">
                  <a:solidFill>
                    <a:schemeClr val="bg1"/>
                  </a:solidFill>
                </a:rPr>
                <a:t>206</a:t>
              </a:r>
            </a:p>
          </p:txBody>
        </p:sp>
        <p:sp>
          <p:nvSpPr>
            <p:cNvPr id="50" name="Rectangle 49">
              <a:extLst>
                <a:ext uri="{FF2B5EF4-FFF2-40B4-BE49-F238E27FC236}">
                  <a16:creationId xmlns:a16="http://schemas.microsoft.com/office/drawing/2014/main" id="{76DAFC7A-B58A-4425-BA80-D006D03E3E27}"/>
                </a:ext>
              </a:extLst>
            </p:cNvPr>
            <p:cNvSpPr/>
            <p:nvPr/>
          </p:nvSpPr>
          <p:spPr>
            <a:xfrm>
              <a:off x="1328422" y="2334654"/>
              <a:ext cx="674195" cy="243382"/>
            </a:xfrm>
            <a:prstGeom prst="rect">
              <a:avLst/>
            </a:prstGeom>
          </p:spPr>
          <p:txBody>
            <a:bodyPr wrap="none">
              <a:spAutoFit/>
            </a:bodyPr>
            <a:lstStyle/>
            <a:p>
              <a:pPr algn="ctr"/>
              <a:r>
                <a:rPr lang="en-GB" sz="792" dirty="0"/>
                <a:t>Morbidity</a:t>
              </a:r>
            </a:p>
          </p:txBody>
        </p:sp>
      </p:grpSp>
      <p:grpSp>
        <p:nvGrpSpPr>
          <p:cNvPr id="51" name="Group 50">
            <a:extLst>
              <a:ext uri="{FF2B5EF4-FFF2-40B4-BE49-F238E27FC236}">
                <a16:creationId xmlns:a16="http://schemas.microsoft.com/office/drawing/2014/main" id="{D25D7C2A-F793-4484-8D39-17BA4B088943}"/>
              </a:ext>
            </a:extLst>
          </p:cNvPr>
          <p:cNvGrpSpPr/>
          <p:nvPr/>
        </p:nvGrpSpPr>
        <p:grpSpPr>
          <a:xfrm>
            <a:off x="4780891" y="1394386"/>
            <a:ext cx="827538" cy="917541"/>
            <a:chOff x="1757127" y="1532325"/>
            <a:chExt cx="940161" cy="1042416"/>
          </a:xfrm>
        </p:grpSpPr>
        <p:pic>
          <p:nvPicPr>
            <p:cNvPr id="52" name="Graphic 51" descr="Man">
              <a:extLst>
                <a:ext uri="{FF2B5EF4-FFF2-40B4-BE49-F238E27FC236}">
                  <a16:creationId xmlns:a16="http://schemas.microsoft.com/office/drawing/2014/main" id="{0045EC56-ADB6-40B9-8E4D-38155DAD4C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57127" y="1532325"/>
              <a:ext cx="940161" cy="898372"/>
            </a:xfrm>
            <a:prstGeom prst="rect">
              <a:avLst/>
            </a:prstGeom>
          </p:spPr>
        </p:pic>
        <p:sp>
          <p:nvSpPr>
            <p:cNvPr id="53" name="Rectangle 52">
              <a:extLst>
                <a:ext uri="{FF2B5EF4-FFF2-40B4-BE49-F238E27FC236}">
                  <a16:creationId xmlns:a16="http://schemas.microsoft.com/office/drawing/2014/main" id="{D0C28FE6-8EAD-4F0C-8CDD-E90CADFA3AF2}"/>
                </a:ext>
              </a:extLst>
            </p:cNvPr>
            <p:cNvSpPr/>
            <p:nvPr/>
          </p:nvSpPr>
          <p:spPr>
            <a:xfrm>
              <a:off x="2043347" y="1702070"/>
              <a:ext cx="365300" cy="274340"/>
            </a:xfrm>
            <a:prstGeom prst="rect">
              <a:avLst/>
            </a:prstGeom>
          </p:spPr>
          <p:txBody>
            <a:bodyPr wrap="square">
              <a:spAutoFit/>
            </a:bodyPr>
            <a:lstStyle/>
            <a:p>
              <a:pPr algn="ctr"/>
              <a:r>
                <a:rPr lang="en-GB" sz="969" b="1" dirty="0">
                  <a:solidFill>
                    <a:schemeClr val="bg1"/>
                  </a:solidFill>
                </a:rPr>
                <a:t>35</a:t>
              </a:r>
            </a:p>
          </p:txBody>
        </p:sp>
        <p:sp>
          <p:nvSpPr>
            <p:cNvPr id="54" name="Rectangle 53">
              <a:extLst>
                <a:ext uri="{FF2B5EF4-FFF2-40B4-BE49-F238E27FC236}">
                  <a16:creationId xmlns:a16="http://schemas.microsoft.com/office/drawing/2014/main" id="{E7D94B78-0D0A-4A56-AA22-D8D041382774}"/>
                </a:ext>
              </a:extLst>
            </p:cNvPr>
            <p:cNvSpPr/>
            <p:nvPr/>
          </p:nvSpPr>
          <p:spPr>
            <a:xfrm>
              <a:off x="1870613" y="2331359"/>
              <a:ext cx="747041" cy="243382"/>
            </a:xfrm>
            <a:prstGeom prst="rect">
              <a:avLst/>
            </a:prstGeom>
          </p:spPr>
          <p:txBody>
            <a:bodyPr wrap="none">
              <a:spAutoFit/>
            </a:bodyPr>
            <a:lstStyle/>
            <a:p>
              <a:pPr algn="ctr"/>
              <a:r>
                <a:rPr lang="en-GB" sz="792" dirty="0"/>
                <a:t>Lives Saved</a:t>
              </a:r>
            </a:p>
          </p:txBody>
        </p:sp>
      </p:grpSp>
      <p:sp>
        <p:nvSpPr>
          <p:cNvPr id="55" name="Design &amp; Development">
            <a:extLst>
              <a:ext uri="{FF2B5EF4-FFF2-40B4-BE49-F238E27FC236}">
                <a16:creationId xmlns:a16="http://schemas.microsoft.com/office/drawing/2014/main" id="{199F76B4-B550-4AAA-8862-3202EF1A032D}"/>
              </a:ext>
            </a:extLst>
          </p:cNvPr>
          <p:cNvSpPr txBox="1"/>
          <p:nvPr/>
        </p:nvSpPr>
        <p:spPr>
          <a:xfrm>
            <a:off x="3741721" y="1153440"/>
            <a:ext cx="1934957" cy="24532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spAutoFit/>
          </a:bodyPr>
          <a:lstStyle>
            <a:lvl1pPr algn="ctr">
              <a:lnSpc>
                <a:spcPct val="120000"/>
              </a:lnSpc>
              <a:defRPr sz="3200">
                <a:solidFill>
                  <a:srgbClr val="FFFFFF"/>
                </a:solidFill>
              </a:defRPr>
            </a:lvl1pPr>
          </a:lstStyle>
          <a:p>
            <a:r>
              <a:rPr lang="en-GB" sz="1200" dirty="0">
                <a:solidFill>
                  <a:srgbClr val="2F5597"/>
                </a:solidFill>
              </a:rPr>
              <a:t>Harm and Mortality</a:t>
            </a:r>
            <a:endParaRPr sz="1200" dirty="0">
              <a:solidFill>
                <a:srgbClr val="2F5597"/>
              </a:solidFill>
            </a:endParaRPr>
          </a:p>
        </p:txBody>
      </p:sp>
      <p:sp>
        <p:nvSpPr>
          <p:cNvPr id="56" name="Rectangle">
            <a:extLst>
              <a:ext uri="{FF2B5EF4-FFF2-40B4-BE49-F238E27FC236}">
                <a16:creationId xmlns:a16="http://schemas.microsoft.com/office/drawing/2014/main" id="{181A47F1-6C47-4DA1-A49F-BA5B6DF78B32}"/>
              </a:ext>
            </a:extLst>
          </p:cNvPr>
          <p:cNvSpPr/>
          <p:nvPr/>
        </p:nvSpPr>
        <p:spPr>
          <a:xfrm>
            <a:off x="6290426" y="4720978"/>
            <a:ext cx="2386401" cy="1801672"/>
          </a:xfrm>
          <a:prstGeom prst="rect">
            <a:avLst/>
          </a:prstGeom>
          <a:solidFill>
            <a:srgbClr val="8E92BB">
              <a:alpha val="6131"/>
            </a:srgbClr>
          </a:solidFill>
          <a:ln w="12700">
            <a:miter lim="400000"/>
          </a:ln>
        </p:spPr>
        <p:txBody>
          <a:bodyPr lIns="0" tIns="0" rIns="0" bIns="0"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pic>
        <p:nvPicPr>
          <p:cNvPr id="57" name="Picture 56">
            <a:extLst>
              <a:ext uri="{FF2B5EF4-FFF2-40B4-BE49-F238E27FC236}">
                <a16:creationId xmlns:a16="http://schemas.microsoft.com/office/drawing/2014/main" id="{70A4F51D-0014-4AA0-9032-FBA048E62418}"/>
              </a:ext>
            </a:extLst>
          </p:cNvPr>
          <p:cNvPicPr>
            <a:picLocks noChangeAspect="1"/>
          </p:cNvPicPr>
          <p:nvPr/>
        </p:nvPicPr>
        <p:blipFill rotWithShape="1">
          <a:blip r:embed="rId9"/>
          <a:srcRect t="18895" r="9026" b="17067"/>
          <a:stretch/>
        </p:blipFill>
        <p:spPr>
          <a:xfrm>
            <a:off x="6513636" y="4994087"/>
            <a:ext cx="1959263" cy="784919"/>
          </a:xfrm>
          <a:prstGeom prst="rect">
            <a:avLst/>
          </a:prstGeom>
          <a:effectLst>
            <a:outerShdw blurRad="50800" dist="38100" dir="2700000" algn="tl" rotWithShape="0">
              <a:prstClr val="black">
                <a:alpha val="40000"/>
              </a:prstClr>
            </a:outerShdw>
          </a:effectLst>
        </p:spPr>
      </p:pic>
      <p:sp>
        <p:nvSpPr>
          <p:cNvPr id="58" name="Design &amp; Development">
            <a:extLst>
              <a:ext uri="{FF2B5EF4-FFF2-40B4-BE49-F238E27FC236}">
                <a16:creationId xmlns:a16="http://schemas.microsoft.com/office/drawing/2014/main" id="{40C9F8D5-09EB-40DF-B9EE-B2FC01500EEC}"/>
              </a:ext>
            </a:extLst>
          </p:cNvPr>
          <p:cNvSpPr txBox="1"/>
          <p:nvPr/>
        </p:nvSpPr>
        <p:spPr>
          <a:xfrm>
            <a:off x="6366182" y="4687774"/>
            <a:ext cx="2093136" cy="245324"/>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spAutoFit/>
          </a:bodyPr>
          <a:lstStyle>
            <a:lvl1pPr algn="ctr">
              <a:lnSpc>
                <a:spcPct val="120000"/>
              </a:lnSpc>
              <a:defRPr sz="3200">
                <a:solidFill>
                  <a:srgbClr val="FFFFFF"/>
                </a:solidFill>
              </a:defRPr>
            </a:lvl1pPr>
          </a:lstStyle>
          <a:p>
            <a:r>
              <a:rPr lang="en-GB" sz="1200" dirty="0">
                <a:solidFill>
                  <a:srgbClr val="2F5597"/>
                </a:solidFill>
              </a:rPr>
              <a:t>Tracking Opex Relating to Quality</a:t>
            </a:r>
            <a:endParaRPr sz="1200" dirty="0">
              <a:solidFill>
                <a:srgbClr val="2F5597"/>
              </a:solidFill>
            </a:endParaRPr>
          </a:p>
        </p:txBody>
      </p:sp>
      <p:sp>
        <p:nvSpPr>
          <p:cNvPr id="59" name="Rectangle">
            <a:extLst>
              <a:ext uri="{FF2B5EF4-FFF2-40B4-BE49-F238E27FC236}">
                <a16:creationId xmlns:a16="http://schemas.microsoft.com/office/drawing/2014/main" id="{37170F72-7963-49B0-BAB0-B8328242FC46}"/>
              </a:ext>
            </a:extLst>
          </p:cNvPr>
          <p:cNvSpPr/>
          <p:nvPr/>
        </p:nvSpPr>
        <p:spPr>
          <a:xfrm>
            <a:off x="9001569" y="1128772"/>
            <a:ext cx="2386401" cy="1738718"/>
          </a:xfrm>
          <a:prstGeom prst="rect">
            <a:avLst/>
          </a:prstGeom>
          <a:solidFill>
            <a:srgbClr val="8E92BB">
              <a:alpha val="6131"/>
            </a:srgbClr>
          </a:solidFill>
          <a:ln w="12700">
            <a:miter lim="400000"/>
          </a:ln>
        </p:spPr>
        <p:txBody>
          <a:bodyPr lIns="26789" tIns="26789" rIns="26789" bIns="26789"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60" name="TextBox 13">
            <a:extLst>
              <a:ext uri="{FF2B5EF4-FFF2-40B4-BE49-F238E27FC236}">
                <a16:creationId xmlns:a16="http://schemas.microsoft.com/office/drawing/2014/main" id="{113F6648-E718-429C-A446-F87A08E6D3C9}"/>
              </a:ext>
            </a:extLst>
          </p:cNvPr>
          <p:cNvSpPr txBox="1">
            <a:spLocks noChangeArrowheads="1"/>
          </p:cNvSpPr>
          <p:nvPr/>
        </p:nvSpPr>
        <p:spPr bwMode="auto">
          <a:xfrm>
            <a:off x="9240505" y="1567419"/>
            <a:ext cx="17950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3600" b="1" dirty="0">
                <a:solidFill>
                  <a:schemeClr val="accent6"/>
                </a:solidFill>
                <a:latin typeface="+mn-lt"/>
              </a:rPr>
              <a:t>£2m</a:t>
            </a:r>
            <a:endParaRPr lang="en-US" altLang="en-US" sz="3600" b="1" dirty="0">
              <a:solidFill>
                <a:schemeClr val="accent6"/>
              </a:solidFill>
            </a:endParaRPr>
          </a:p>
        </p:txBody>
      </p:sp>
      <p:sp>
        <p:nvSpPr>
          <p:cNvPr id="61" name="Donec id elit non mi porta gravida at eget metus. Sed posuere consectetur est">
            <a:extLst>
              <a:ext uri="{FF2B5EF4-FFF2-40B4-BE49-F238E27FC236}">
                <a16:creationId xmlns:a16="http://schemas.microsoft.com/office/drawing/2014/main" id="{7246FA8A-A066-4D02-A89A-A387EE27CEE5}"/>
              </a:ext>
            </a:extLst>
          </p:cNvPr>
          <p:cNvSpPr txBox="1"/>
          <p:nvPr/>
        </p:nvSpPr>
        <p:spPr>
          <a:xfrm>
            <a:off x="9304340" y="2330600"/>
            <a:ext cx="1934957" cy="45397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spAutoFit/>
          </a:bodyPr>
          <a:lstStyle>
            <a:lvl1pPr algn="ctr"/>
          </a:lstStyle>
          <a:p>
            <a:r>
              <a:rPr lang="en-NZ" altLang="en-US" sz="900" dirty="0">
                <a:solidFill>
                  <a:schemeClr val="tx2">
                    <a:lumMod val="75000"/>
                  </a:schemeClr>
                </a:solidFill>
              </a:rPr>
              <a:t>Savings made in the hospital relating to care efficiencies compared to previous year</a:t>
            </a:r>
            <a:endParaRPr lang="en-US" altLang="en-US" sz="900" dirty="0">
              <a:solidFill>
                <a:schemeClr val="tx2">
                  <a:lumMod val="75000"/>
                </a:schemeClr>
              </a:solidFill>
            </a:endParaRPr>
          </a:p>
        </p:txBody>
      </p:sp>
      <p:sp>
        <p:nvSpPr>
          <p:cNvPr id="62" name="Design &amp; Development">
            <a:extLst>
              <a:ext uri="{FF2B5EF4-FFF2-40B4-BE49-F238E27FC236}">
                <a16:creationId xmlns:a16="http://schemas.microsoft.com/office/drawing/2014/main" id="{81CF4901-3187-499B-AA04-A2448EC15F7F}"/>
              </a:ext>
            </a:extLst>
          </p:cNvPr>
          <p:cNvSpPr txBox="1"/>
          <p:nvPr/>
        </p:nvSpPr>
        <p:spPr>
          <a:xfrm>
            <a:off x="8964463" y="1153440"/>
            <a:ext cx="2454315" cy="245324"/>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spAutoFit/>
          </a:bodyPr>
          <a:lstStyle>
            <a:lvl1pPr algn="ctr">
              <a:lnSpc>
                <a:spcPct val="120000"/>
              </a:lnSpc>
              <a:defRPr sz="3200">
                <a:solidFill>
                  <a:srgbClr val="FFFFFF"/>
                </a:solidFill>
              </a:defRPr>
            </a:lvl1pPr>
          </a:lstStyle>
          <a:p>
            <a:r>
              <a:rPr lang="en-GB" sz="1200" dirty="0">
                <a:solidFill>
                  <a:srgbClr val="2F5597"/>
                </a:solidFill>
              </a:rPr>
              <a:t>Care Efficiency Savings (12m)</a:t>
            </a:r>
            <a:endParaRPr sz="1200" dirty="0">
              <a:solidFill>
                <a:srgbClr val="2F5597"/>
              </a:solidFill>
            </a:endParaRPr>
          </a:p>
        </p:txBody>
      </p:sp>
      <p:sp>
        <p:nvSpPr>
          <p:cNvPr id="63" name="Rectangle">
            <a:extLst>
              <a:ext uri="{FF2B5EF4-FFF2-40B4-BE49-F238E27FC236}">
                <a16:creationId xmlns:a16="http://schemas.microsoft.com/office/drawing/2014/main" id="{B53ACCF0-A606-4F2E-A313-E8E1B2BF4783}"/>
              </a:ext>
            </a:extLst>
          </p:cNvPr>
          <p:cNvSpPr/>
          <p:nvPr/>
        </p:nvSpPr>
        <p:spPr>
          <a:xfrm>
            <a:off x="6290427" y="1128623"/>
            <a:ext cx="2386401" cy="1738718"/>
          </a:xfrm>
          <a:prstGeom prst="rect">
            <a:avLst/>
          </a:prstGeom>
          <a:solidFill>
            <a:srgbClr val="8E92BB">
              <a:alpha val="6131"/>
            </a:srgbClr>
          </a:solidFill>
          <a:ln w="12700">
            <a:miter lim="400000"/>
          </a:ln>
        </p:spPr>
        <p:txBody>
          <a:bodyPr lIns="26789" tIns="26789" rIns="26789" bIns="26789"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64" name="TextBox 13">
            <a:extLst>
              <a:ext uri="{FF2B5EF4-FFF2-40B4-BE49-F238E27FC236}">
                <a16:creationId xmlns:a16="http://schemas.microsoft.com/office/drawing/2014/main" id="{D3CD83CD-B341-44CC-8DF6-B907CBEC6E9C}"/>
              </a:ext>
            </a:extLst>
          </p:cNvPr>
          <p:cNvSpPr txBox="1">
            <a:spLocks noChangeArrowheads="1"/>
          </p:cNvSpPr>
          <p:nvPr/>
        </p:nvSpPr>
        <p:spPr bwMode="auto">
          <a:xfrm>
            <a:off x="6530371" y="1561192"/>
            <a:ext cx="17950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en-US" altLang="en-US" sz="3600" b="1" dirty="0">
                <a:solidFill>
                  <a:srgbClr val="FF9900"/>
                </a:solidFill>
                <a:latin typeface="+mn-lt"/>
              </a:rPr>
              <a:t>£1.2m</a:t>
            </a:r>
            <a:endParaRPr lang="en-US" altLang="en-US" sz="3600" b="1" dirty="0">
              <a:solidFill>
                <a:srgbClr val="FF9900"/>
              </a:solidFill>
            </a:endParaRPr>
          </a:p>
        </p:txBody>
      </p:sp>
      <p:sp>
        <p:nvSpPr>
          <p:cNvPr id="65" name="Donec id elit non mi porta gravida at eget metus. Sed posuere consectetur est">
            <a:extLst>
              <a:ext uri="{FF2B5EF4-FFF2-40B4-BE49-F238E27FC236}">
                <a16:creationId xmlns:a16="http://schemas.microsoft.com/office/drawing/2014/main" id="{61671B2E-FDC5-4E77-98B8-0B190961DF80}"/>
              </a:ext>
            </a:extLst>
          </p:cNvPr>
          <p:cNvSpPr txBox="1"/>
          <p:nvPr/>
        </p:nvSpPr>
        <p:spPr>
          <a:xfrm>
            <a:off x="6578063" y="2330600"/>
            <a:ext cx="1934957" cy="45397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spAutoFit/>
          </a:bodyPr>
          <a:lstStyle>
            <a:lvl1pPr algn="ctr"/>
          </a:lstStyle>
          <a:p>
            <a:r>
              <a:rPr lang="en-GB" sz="900" dirty="0">
                <a:solidFill>
                  <a:schemeClr val="tx2">
                    <a:lumMod val="75000"/>
                  </a:schemeClr>
                </a:solidFill>
              </a:rPr>
              <a:t>Cost savings identified and located - where avoidable harm (risk-adjusted) should be improved</a:t>
            </a:r>
            <a:endParaRPr sz="900" dirty="0">
              <a:solidFill>
                <a:schemeClr val="tx2">
                  <a:lumMod val="75000"/>
                </a:schemeClr>
              </a:solidFill>
            </a:endParaRPr>
          </a:p>
        </p:txBody>
      </p:sp>
      <p:sp>
        <p:nvSpPr>
          <p:cNvPr id="66" name="Design &amp; Development">
            <a:extLst>
              <a:ext uri="{FF2B5EF4-FFF2-40B4-BE49-F238E27FC236}">
                <a16:creationId xmlns:a16="http://schemas.microsoft.com/office/drawing/2014/main" id="{946DD2F5-C8E1-4581-BFD2-FCBB480FA08B}"/>
              </a:ext>
            </a:extLst>
          </p:cNvPr>
          <p:cNvSpPr txBox="1"/>
          <p:nvPr/>
        </p:nvSpPr>
        <p:spPr>
          <a:xfrm>
            <a:off x="6479127" y="1153440"/>
            <a:ext cx="1934957" cy="24532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spAutoFit/>
          </a:bodyPr>
          <a:lstStyle>
            <a:lvl1pPr algn="ctr">
              <a:lnSpc>
                <a:spcPct val="120000"/>
              </a:lnSpc>
              <a:defRPr sz="3200">
                <a:solidFill>
                  <a:srgbClr val="FFFFFF"/>
                </a:solidFill>
              </a:defRPr>
            </a:lvl1pPr>
          </a:lstStyle>
          <a:p>
            <a:r>
              <a:rPr lang="en-GB" sz="1200" dirty="0">
                <a:solidFill>
                  <a:srgbClr val="2F5597"/>
                </a:solidFill>
              </a:rPr>
              <a:t>Future Savings (Next 12m)</a:t>
            </a:r>
            <a:endParaRPr sz="1200" dirty="0">
              <a:solidFill>
                <a:srgbClr val="2F5597"/>
              </a:solidFill>
            </a:endParaRPr>
          </a:p>
        </p:txBody>
      </p:sp>
      <p:sp>
        <p:nvSpPr>
          <p:cNvPr id="67" name="Rectangle">
            <a:extLst>
              <a:ext uri="{FF2B5EF4-FFF2-40B4-BE49-F238E27FC236}">
                <a16:creationId xmlns:a16="http://schemas.microsoft.com/office/drawing/2014/main" id="{45661D06-2880-4A68-9FA3-46BC3D580585}"/>
              </a:ext>
            </a:extLst>
          </p:cNvPr>
          <p:cNvSpPr/>
          <p:nvPr/>
        </p:nvSpPr>
        <p:spPr>
          <a:xfrm>
            <a:off x="3590262" y="2898684"/>
            <a:ext cx="2386401" cy="1738718"/>
          </a:xfrm>
          <a:prstGeom prst="rect">
            <a:avLst/>
          </a:prstGeom>
          <a:solidFill>
            <a:srgbClr val="8E92BB">
              <a:alpha val="6131"/>
            </a:srgbClr>
          </a:solidFill>
          <a:ln w="12700">
            <a:miter lim="400000"/>
          </a:ln>
        </p:spPr>
        <p:txBody>
          <a:bodyPr lIns="0" tIns="0" rIns="0" bIns="0"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68" name="Donec id elit non mi porta gravida at eget metus. Sed posuere consectetur est">
            <a:extLst>
              <a:ext uri="{FF2B5EF4-FFF2-40B4-BE49-F238E27FC236}">
                <a16:creationId xmlns:a16="http://schemas.microsoft.com/office/drawing/2014/main" id="{C6212A6B-B776-4624-B60D-15BB8DE8A3FF}"/>
              </a:ext>
            </a:extLst>
          </p:cNvPr>
          <p:cNvSpPr txBox="1"/>
          <p:nvPr/>
        </p:nvSpPr>
        <p:spPr>
          <a:xfrm>
            <a:off x="3804955" y="4062095"/>
            <a:ext cx="1934957" cy="45397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spAutoFit/>
          </a:bodyPr>
          <a:lstStyle>
            <a:lvl1pPr algn="ctr"/>
          </a:lstStyle>
          <a:p>
            <a:r>
              <a:rPr lang="en-NZ" altLang="en-US" sz="900" dirty="0">
                <a:solidFill>
                  <a:schemeClr val="tx2">
                    <a:lumMod val="75000"/>
                  </a:schemeClr>
                </a:solidFill>
              </a:rPr>
              <a:t>Provides high-level indication and detail on harm and mortality issues this month in the hospital</a:t>
            </a:r>
            <a:endParaRPr lang="en-US" altLang="en-US" sz="900" dirty="0">
              <a:solidFill>
                <a:schemeClr val="tx2">
                  <a:lumMod val="75000"/>
                </a:schemeClr>
              </a:solidFill>
            </a:endParaRPr>
          </a:p>
        </p:txBody>
      </p:sp>
      <p:pic>
        <p:nvPicPr>
          <p:cNvPr id="69" name="Picture 68">
            <a:extLst>
              <a:ext uri="{FF2B5EF4-FFF2-40B4-BE49-F238E27FC236}">
                <a16:creationId xmlns:a16="http://schemas.microsoft.com/office/drawing/2014/main" id="{60C325E9-7F44-42AC-AAAF-E8E517E4E9CA}"/>
              </a:ext>
            </a:extLst>
          </p:cNvPr>
          <p:cNvPicPr>
            <a:picLocks noChangeAspect="1"/>
          </p:cNvPicPr>
          <p:nvPr/>
        </p:nvPicPr>
        <p:blipFill>
          <a:blip r:embed="rId10"/>
          <a:stretch>
            <a:fillRect/>
          </a:stretch>
        </p:blipFill>
        <p:spPr>
          <a:xfrm>
            <a:off x="3659198" y="3140150"/>
            <a:ext cx="2263269" cy="792939"/>
          </a:xfrm>
          <a:prstGeom prst="rect">
            <a:avLst/>
          </a:prstGeom>
          <a:effectLst>
            <a:outerShdw blurRad="50800" dist="38100" dir="2700000" algn="tl" rotWithShape="0">
              <a:prstClr val="black">
                <a:alpha val="40000"/>
              </a:prstClr>
            </a:outerShdw>
          </a:effectLst>
        </p:spPr>
      </p:pic>
      <p:sp>
        <p:nvSpPr>
          <p:cNvPr id="70" name="Design &amp; Development">
            <a:extLst>
              <a:ext uri="{FF2B5EF4-FFF2-40B4-BE49-F238E27FC236}">
                <a16:creationId xmlns:a16="http://schemas.microsoft.com/office/drawing/2014/main" id="{757659EF-07DA-4B57-8795-62188F993F09}"/>
              </a:ext>
            </a:extLst>
          </p:cNvPr>
          <p:cNvSpPr txBox="1"/>
          <p:nvPr/>
        </p:nvSpPr>
        <p:spPr>
          <a:xfrm>
            <a:off x="3666018" y="2867340"/>
            <a:ext cx="2234890" cy="245324"/>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spAutoFit/>
          </a:bodyPr>
          <a:lstStyle>
            <a:lvl1pPr algn="ctr">
              <a:lnSpc>
                <a:spcPct val="120000"/>
              </a:lnSpc>
              <a:defRPr sz="3200">
                <a:solidFill>
                  <a:srgbClr val="FFFFFF"/>
                </a:solidFill>
              </a:defRPr>
            </a:lvl1pPr>
          </a:lstStyle>
          <a:p>
            <a:r>
              <a:rPr lang="en-GB" sz="1200" dirty="0">
                <a:solidFill>
                  <a:srgbClr val="2F5597"/>
                </a:solidFill>
              </a:rPr>
              <a:t>Identification of Issues by Specialty</a:t>
            </a:r>
            <a:endParaRPr sz="1200" dirty="0">
              <a:solidFill>
                <a:srgbClr val="2F5597"/>
              </a:solidFill>
            </a:endParaRPr>
          </a:p>
        </p:txBody>
      </p:sp>
      <p:sp>
        <p:nvSpPr>
          <p:cNvPr id="71" name="Rectangle">
            <a:extLst>
              <a:ext uri="{FF2B5EF4-FFF2-40B4-BE49-F238E27FC236}">
                <a16:creationId xmlns:a16="http://schemas.microsoft.com/office/drawing/2014/main" id="{CECDCD72-39E4-4634-A9BE-4E05C35F35A0}"/>
              </a:ext>
            </a:extLst>
          </p:cNvPr>
          <p:cNvSpPr/>
          <p:nvPr/>
        </p:nvSpPr>
        <p:spPr>
          <a:xfrm>
            <a:off x="6282866" y="2898684"/>
            <a:ext cx="2386401" cy="1738718"/>
          </a:xfrm>
          <a:prstGeom prst="rect">
            <a:avLst/>
          </a:prstGeom>
          <a:solidFill>
            <a:srgbClr val="8E92BB">
              <a:alpha val="6131"/>
            </a:srgbClr>
          </a:solidFill>
          <a:ln w="12700">
            <a:miter lim="400000"/>
          </a:ln>
        </p:spPr>
        <p:txBody>
          <a:bodyPr lIns="26789" tIns="26789" rIns="26789" bIns="26789"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72" name="Donec id elit non mi porta gravida at eget metus. Sed posuere consectetur est">
            <a:extLst>
              <a:ext uri="{FF2B5EF4-FFF2-40B4-BE49-F238E27FC236}">
                <a16:creationId xmlns:a16="http://schemas.microsoft.com/office/drawing/2014/main" id="{881D2DAE-CCD8-4B55-8846-16DCEF84F07F}"/>
              </a:ext>
            </a:extLst>
          </p:cNvPr>
          <p:cNvSpPr txBox="1"/>
          <p:nvPr/>
        </p:nvSpPr>
        <p:spPr>
          <a:xfrm>
            <a:off x="6370503" y="4062095"/>
            <a:ext cx="2212830" cy="453970"/>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spAutoFit/>
          </a:bodyPr>
          <a:lstStyle>
            <a:lvl1pPr algn="ctr"/>
          </a:lstStyle>
          <a:p>
            <a:r>
              <a:rPr lang="en-NZ" altLang="en-US" sz="900" dirty="0">
                <a:solidFill>
                  <a:schemeClr val="tx2">
                    <a:lumMod val="75000"/>
                  </a:schemeClr>
                </a:solidFill>
              </a:rPr>
              <a:t>Supports investigation by providing detail on type of issue, performance in previous months trends to date etc.</a:t>
            </a:r>
            <a:endParaRPr lang="en-US" altLang="en-US" sz="900" dirty="0">
              <a:solidFill>
                <a:schemeClr val="tx2">
                  <a:lumMod val="75000"/>
                </a:schemeClr>
              </a:solidFill>
            </a:endParaRPr>
          </a:p>
        </p:txBody>
      </p:sp>
      <p:pic>
        <p:nvPicPr>
          <p:cNvPr id="73" name="Picture 72">
            <a:extLst>
              <a:ext uri="{FF2B5EF4-FFF2-40B4-BE49-F238E27FC236}">
                <a16:creationId xmlns:a16="http://schemas.microsoft.com/office/drawing/2014/main" id="{4A99B1FE-341B-41CC-A753-72A2C8D1BE25}"/>
              </a:ext>
            </a:extLst>
          </p:cNvPr>
          <p:cNvPicPr>
            <a:picLocks noChangeAspect="1"/>
          </p:cNvPicPr>
          <p:nvPr/>
        </p:nvPicPr>
        <p:blipFill>
          <a:blip r:embed="rId11"/>
          <a:stretch>
            <a:fillRect/>
          </a:stretch>
        </p:blipFill>
        <p:spPr>
          <a:xfrm>
            <a:off x="6304604" y="3163036"/>
            <a:ext cx="2356578" cy="733480"/>
          </a:xfrm>
          <a:prstGeom prst="rect">
            <a:avLst/>
          </a:prstGeom>
          <a:solidFill>
            <a:schemeClr val="bg1"/>
          </a:solidFill>
        </p:spPr>
      </p:pic>
      <p:sp>
        <p:nvSpPr>
          <p:cNvPr id="74" name="Design &amp; Development">
            <a:extLst>
              <a:ext uri="{FF2B5EF4-FFF2-40B4-BE49-F238E27FC236}">
                <a16:creationId xmlns:a16="http://schemas.microsoft.com/office/drawing/2014/main" id="{42F0DAB8-4423-46D9-831B-AFF784396133}"/>
              </a:ext>
            </a:extLst>
          </p:cNvPr>
          <p:cNvSpPr txBox="1"/>
          <p:nvPr/>
        </p:nvSpPr>
        <p:spPr>
          <a:xfrm>
            <a:off x="6446700" y="2867340"/>
            <a:ext cx="2093136" cy="245324"/>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spAutoFit/>
          </a:bodyPr>
          <a:lstStyle>
            <a:lvl1pPr algn="ctr">
              <a:lnSpc>
                <a:spcPct val="120000"/>
              </a:lnSpc>
              <a:defRPr sz="3200">
                <a:solidFill>
                  <a:srgbClr val="FFFFFF"/>
                </a:solidFill>
              </a:defRPr>
            </a:lvl1pPr>
          </a:lstStyle>
          <a:p>
            <a:r>
              <a:rPr lang="en-GB" sz="1200" dirty="0">
                <a:solidFill>
                  <a:srgbClr val="2F5597"/>
                </a:solidFill>
              </a:rPr>
              <a:t>Drill Down by Consultant</a:t>
            </a:r>
            <a:endParaRPr sz="1200" dirty="0">
              <a:solidFill>
                <a:srgbClr val="2F5597"/>
              </a:solidFill>
            </a:endParaRPr>
          </a:p>
        </p:txBody>
      </p:sp>
      <p:sp>
        <p:nvSpPr>
          <p:cNvPr id="75" name="Rectangle">
            <a:extLst>
              <a:ext uri="{FF2B5EF4-FFF2-40B4-BE49-F238E27FC236}">
                <a16:creationId xmlns:a16="http://schemas.microsoft.com/office/drawing/2014/main" id="{F8AF4D7C-4DA3-4C12-920F-E09F535510AF}"/>
              </a:ext>
            </a:extLst>
          </p:cNvPr>
          <p:cNvSpPr/>
          <p:nvPr/>
        </p:nvSpPr>
        <p:spPr>
          <a:xfrm>
            <a:off x="9001569" y="4710493"/>
            <a:ext cx="2386401" cy="1801672"/>
          </a:xfrm>
          <a:prstGeom prst="rect">
            <a:avLst/>
          </a:prstGeom>
          <a:solidFill>
            <a:srgbClr val="8E92BB">
              <a:alpha val="6131"/>
            </a:srgbClr>
          </a:solidFill>
          <a:ln w="12700">
            <a:miter lim="400000"/>
          </a:ln>
        </p:spPr>
        <p:txBody>
          <a:bodyPr lIns="26789" tIns="26789" rIns="26789" bIns="26789"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76" name="Donec id elit non mi porta gravida at eget metus. Sed posuere consectetur est">
            <a:extLst>
              <a:ext uri="{FF2B5EF4-FFF2-40B4-BE49-F238E27FC236}">
                <a16:creationId xmlns:a16="http://schemas.microsoft.com/office/drawing/2014/main" id="{3FD3EF07-43AB-45E8-A205-609653A4AEEE}"/>
              </a:ext>
            </a:extLst>
          </p:cNvPr>
          <p:cNvSpPr txBox="1"/>
          <p:nvPr/>
        </p:nvSpPr>
        <p:spPr>
          <a:xfrm>
            <a:off x="9115640" y="5853399"/>
            <a:ext cx="2123657" cy="592470"/>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spAutoFit/>
          </a:bodyPr>
          <a:lstStyle>
            <a:lvl1pPr algn="ctr"/>
          </a:lstStyle>
          <a:p>
            <a:r>
              <a:rPr lang="en-GB" sz="900" dirty="0">
                <a:solidFill>
                  <a:schemeClr val="tx2">
                    <a:lumMod val="75000"/>
                  </a:schemeClr>
                </a:solidFill>
              </a:rPr>
              <a:t>Fully flexible system allowing interrogation of results by period, specialty, consultant, operation type, trigger of harm, complication etc. </a:t>
            </a:r>
            <a:endParaRPr sz="900" dirty="0">
              <a:solidFill>
                <a:schemeClr val="tx2">
                  <a:lumMod val="75000"/>
                </a:schemeClr>
              </a:solidFill>
            </a:endParaRPr>
          </a:p>
        </p:txBody>
      </p:sp>
      <p:pic>
        <p:nvPicPr>
          <p:cNvPr id="77" name="Picture 76" descr="A picture containing plate&#10;&#10;Description automatically generated">
            <a:extLst>
              <a:ext uri="{FF2B5EF4-FFF2-40B4-BE49-F238E27FC236}">
                <a16:creationId xmlns:a16="http://schemas.microsoft.com/office/drawing/2014/main" id="{9E6CCE6B-4000-4EC5-91D9-69BCAC5BF06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06582" y="4889915"/>
            <a:ext cx="864936" cy="864934"/>
          </a:xfrm>
          <a:prstGeom prst="rect">
            <a:avLst/>
          </a:prstGeom>
        </p:spPr>
      </p:pic>
      <p:sp>
        <p:nvSpPr>
          <p:cNvPr id="78" name="Brilliant Support">
            <a:extLst>
              <a:ext uri="{FF2B5EF4-FFF2-40B4-BE49-F238E27FC236}">
                <a16:creationId xmlns:a16="http://schemas.microsoft.com/office/drawing/2014/main" id="{63733A17-853F-40AA-B30D-5983C7D2DCF3}"/>
              </a:ext>
            </a:extLst>
          </p:cNvPr>
          <p:cNvSpPr txBox="1"/>
          <p:nvPr/>
        </p:nvSpPr>
        <p:spPr>
          <a:xfrm>
            <a:off x="9227291" y="4755155"/>
            <a:ext cx="1934957" cy="24532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spAutoFit/>
          </a:bodyPr>
          <a:lstStyle>
            <a:lvl1pPr algn="ctr">
              <a:lnSpc>
                <a:spcPct val="120000"/>
              </a:lnSpc>
              <a:defRPr sz="3200">
                <a:solidFill>
                  <a:srgbClr val="FFFFFF"/>
                </a:solidFill>
              </a:defRPr>
            </a:lvl1pPr>
          </a:lstStyle>
          <a:p>
            <a:r>
              <a:rPr sz="1200" dirty="0"/>
              <a:t>Brilliant Support</a:t>
            </a:r>
          </a:p>
        </p:txBody>
      </p:sp>
      <p:sp>
        <p:nvSpPr>
          <p:cNvPr id="79" name="Design &amp; Development">
            <a:extLst>
              <a:ext uri="{FF2B5EF4-FFF2-40B4-BE49-F238E27FC236}">
                <a16:creationId xmlns:a16="http://schemas.microsoft.com/office/drawing/2014/main" id="{607C3C94-04AA-40F8-BE35-B7CF4D04BB65}"/>
              </a:ext>
            </a:extLst>
          </p:cNvPr>
          <p:cNvSpPr txBox="1"/>
          <p:nvPr/>
        </p:nvSpPr>
        <p:spPr>
          <a:xfrm>
            <a:off x="9190269" y="4687774"/>
            <a:ext cx="1934957" cy="245324"/>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spAutoFit/>
          </a:bodyPr>
          <a:lstStyle>
            <a:lvl1pPr algn="ctr">
              <a:lnSpc>
                <a:spcPct val="120000"/>
              </a:lnSpc>
              <a:defRPr sz="3200">
                <a:solidFill>
                  <a:srgbClr val="FFFFFF"/>
                </a:solidFill>
              </a:defRPr>
            </a:lvl1pPr>
          </a:lstStyle>
          <a:p>
            <a:r>
              <a:rPr lang="en-GB" sz="1200" dirty="0">
                <a:solidFill>
                  <a:srgbClr val="2F5597"/>
                </a:solidFill>
              </a:rPr>
              <a:t>Expert System</a:t>
            </a:r>
            <a:endParaRPr sz="1200" dirty="0">
              <a:solidFill>
                <a:srgbClr val="2F5597"/>
              </a:solidFill>
            </a:endParaRPr>
          </a:p>
        </p:txBody>
      </p:sp>
      <p:sp>
        <p:nvSpPr>
          <p:cNvPr id="80" name="Stacks Overflow">
            <a:extLst>
              <a:ext uri="{FF2B5EF4-FFF2-40B4-BE49-F238E27FC236}">
                <a16:creationId xmlns:a16="http://schemas.microsoft.com/office/drawing/2014/main" id="{41ECE7A4-51C6-43F3-9945-43AC3658541F}"/>
              </a:ext>
            </a:extLst>
          </p:cNvPr>
          <p:cNvSpPr txBox="1"/>
          <p:nvPr/>
        </p:nvSpPr>
        <p:spPr>
          <a:xfrm>
            <a:off x="3778743" y="4747081"/>
            <a:ext cx="1934957" cy="24532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spAutoFit/>
          </a:bodyPr>
          <a:lstStyle>
            <a:lvl1pPr algn="ctr">
              <a:lnSpc>
                <a:spcPct val="120000"/>
              </a:lnSpc>
              <a:defRPr sz="3200">
                <a:solidFill>
                  <a:srgbClr val="FFFFFF"/>
                </a:solidFill>
              </a:defRPr>
            </a:lvl1pPr>
          </a:lstStyle>
          <a:p>
            <a:r>
              <a:rPr sz="1200" dirty="0"/>
              <a:t>Stacks Overflow</a:t>
            </a:r>
          </a:p>
        </p:txBody>
      </p:sp>
      <p:sp>
        <p:nvSpPr>
          <p:cNvPr id="81" name="Rectangle">
            <a:extLst>
              <a:ext uri="{FF2B5EF4-FFF2-40B4-BE49-F238E27FC236}">
                <a16:creationId xmlns:a16="http://schemas.microsoft.com/office/drawing/2014/main" id="{985CA7D4-82B6-45D5-B297-F2C3FA7A0129}"/>
              </a:ext>
            </a:extLst>
          </p:cNvPr>
          <p:cNvSpPr/>
          <p:nvPr/>
        </p:nvSpPr>
        <p:spPr>
          <a:xfrm>
            <a:off x="3587690" y="4710493"/>
            <a:ext cx="2386401" cy="1801672"/>
          </a:xfrm>
          <a:prstGeom prst="rect">
            <a:avLst/>
          </a:prstGeom>
          <a:solidFill>
            <a:srgbClr val="8E92BB">
              <a:alpha val="6131"/>
            </a:srgbClr>
          </a:solidFill>
          <a:ln w="12700">
            <a:miter lim="400000"/>
          </a:ln>
        </p:spPr>
        <p:txBody>
          <a:bodyPr lIns="0" tIns="0" rIns="0" bIns="0"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82" name="Donec id elit non mi porta gravida at eget metus. Sed posuere consectetur est">
            <a:extLst>
              <a:ext uri="{FF2B5EF4-FFF2-40B4-BE49-F238E27FC236}">
                <a16:creationId xmlns:a16="http://schemas.microsoft.com/office/drawing/2014/main" id="{4413D41A-412C-4D48-AFEB-EE79F2AA9542}"/>
              </a:ext>
            </a:extLst>
          </p:cNvPr>
          <p:cNvSpPr txBox="1"/>
          <p:nvPr/>
        </p:nvSpPr>
        <p:spPr>
          <a:xfrm>
            <a:off x="3802383" y="5853399"/>
            <a:ext cx="1934957" cy="45397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spAutoFit/>
          </a:bodyPr>
          <a:lstStyle>
            <a:lvl1pPr algn="ctr"/>
          </a:lstStyle>
          <a:p>
            <a:r>
              <a:rPr lang="en-NZ" altLang="en-US" sz="900" dirty="0">
                <a:solidFill>
                  <a:schemeClr val="tx2">
                    <a:lumMod val="75000"/>
                  </a:schemeClr>
                </a:solidFill>
              </a:rPr>
              <a:t>Provides trend of 32 triggers of avoidable harm – highlighting emerging problems in last month</a:t>
            </a:r>
            <a:endParaRPr lang="en-US" altLang="en-US" sz="900" dirty="0">
              <a:solidFill>
                <a:schemeClr val="tx2">
                  <a:lumMod val="75000"/>
                </a:schemeClr>
              </a:solidFill>
            </a:endParaRPr>
          </a:p>
        </p:txBody>
      </p:sp>
      <p:pic>
        <p:nvPicPr>
          <p:cNvPr id="83" name="Picture 82">
            <a:extLst>
              <a:ext uri="{FF2B5EF4-FFF2-40B4-BE49-F238E27FC236}">
                <a16:creationId xmlns:a16="http://schemas.microsoft.com/office/drawing/2014/main" id="{E692C0A2-AEB6-49BE-841B-63BB53F72390}"/>
              </a:ext>
            </a:extLst>
          </p:cNvPr>
          <p:cNvPicPr>
            <a:picLocks noChangeAspect="1"/>
          </p:cNvPicPr>
          <p:nvPr/>
        </p:nvPicPr>
        <p:blipFill rotWithShape="1">
          <a:blip r:embed="rId13"/>
          <a:srcRect t="19347" b="14640"/>
          <a:stretch/>
        </p:blipFill>
        <p:spPr>
          <a:xfrm>
            <a:off x="3626423" y="4981355"/>
            <a:ext cx="2301736" cy="733480"/>
          </a:xfrm>
          <a:prstGeom prst="rect">
            <a:avLst/>
          </a:prstGeom>
        </p:spPr>
      </p:pic>
      <p:sp>
        <p:nvSpPr>
          <p:cNvPr id="84" name="Design &amp; Development">
            <a:extLst>
              <a:ext uri="{FF2B5EF4-FFF2-40B4-BE49-F238E27FC236}">
                <a16:creationId xmlns:a16="http://schemas.microsoft.com/office/drawing/2014/main" id="{80B35CEA-2162-4AD1-BA17-EA6A3810521C}"/>
              </a:ext>
            </a:extLst>
          </p:cNvPr>
          <p:cNvSpPr txBox="1"/>
          <p:nvPr/>
        </p:nvSpPr>
        <p:spPr>
          <a:xfrm>
            <a:off x="3663446" y="4687774"/>
            <a:ext cx="2234890" cy="245324"/>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spAutoFit/>
          </a:bodyPr>
          <a:lstStyle>
            <a:lvl1pPr algn="ctr">
              <a:lnSpc>
                <a:spcPct val="120000"/>
              </a:lnSpc>
              <a:defRPr sz="3200">
                <a:solidFill>
                  <a:srgbClr val="FFFFFF"/>
                </a:solidFill>
              </a:defRPr>
            </a:lvl1pPr>
          </a:lstStyle>
          <a:p>
            <a:r>
              <a:rPr lang="en-GB" sz="1200" dirty="0">
                <a:solidFill>
                  <a:srgbClr val="2F5597"/>
                </a:solidFill>
              </a:rPr>
              <a:t>Highlighting Issues with Harm</a:t>
            </a:r>
            <a:endParaRPr sz="1200" dirty="0">
              <a:solidFill>
                <a:srgbClr val="2F5597"/>
              </a:solidFill>
            </a:endParaRPr>
          </a:p>
        </p:txBody>
      </p:sp>
      <p:sp>
        <p:nvSpPr>
          <p:cNvPr id="85" name="Rectangle">
            <a:extLst>
              <a:ext uri="{FF2B5EF4-FFF2-40B4-BE49-F238E27FC236}">
                <a16:creationId xmlns:a16="http://schemas.microsoft.com/office/drawing/2014/main" id="{9398264D-9A2F-483C-8091-05CC5881CD0B}"/>
              </a:ext>
            </a:extLst>
          </p:cNvPr>
          <p:cNvSpPr/>
          <p:nvPr/>
        </p:nvSpPr>
        <p:spPr>
          <a:xfrm>
            <a:off x="9001569" y="2897168"/>
            <a:ext cx="2386401" cy="1738718"/>
          </a:xfrm>
          <a:prstGeom prst="rect">
            <a:avLst/>
          </a:prstGeom>
          <a:solidFill>
            <a:srgbClr val="8E92BB">
              <a:alpha val="6131"/>
            </a:srgbClr>
          </a:solidFill>
          <a:ln w="12700">
            <a:miter lim="400000"/>
          </a:ln>
        </p:spPr>
        <p:txBody>
          <a:bodyPr lIns="26789" tIns="26789" rIns="26789" bIns="26789"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86" name="Donec id elit non mi porta gravida at eget metus. Sed posuere consectetur est">
            <a:extLst>
              <a:ext uri="{FF2B5EF4-FFF2-40B4-BE49-F238E27FC236}">
                <a16:creationId xmlns:a16="http://schemas.microsoft.com/office/drawing/2014/main" id="{1B043D3D-7DF7-4E20-8A48-47F13BEE8500}"/>
              </a:ext>
            </a:extLst>
          </p:cNvPr>
          <p:cNvSpPr txBox="1"/>
          <p:nvPr/>
        </p:nvSpPr>
        <p:spPr>
          <a:xfrm>
            <a:off x="9304340" y="4060579"/>
            <a:ext cx="1934957" cy="45397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spAutoFit/>
          </a:bodyPr>
          <a:lstStyle>
            <a:lvl1pPr algn="ctr"/>
          </a:lstStyle>
          <a:p>
            <a:r>
              <a:rPr lang="en-NZ" altLang="en-US" sz="900" dirty="0">
                <a:solidFill>
                  <a:schemeClr val="tx2">
                    <a:lumMod val="75000"/>
                  </a:schemeClr>
                </a:solidFill>
              </a:rPr>
              <a:t>Support in highlighting risk-adjusted areas of concern and where they are happening in the hospital</a:t>
            </a:r>
            <a:endParaRPr lang="en-US" altLang="en-US" sz="900" dirty="0">
              <a:solidFill>
                <a:schemeClr val="tx2">
                  <a:lumMod val="75000"/>
                </a:schemeClr>
              </a:solidFill>
            </a:endParaRPr>
          </a:p>
        </p:txBody>
      </p:sp>
      <p:pic>
        <p:nvPicPr>
          <p:cNvPr id="87" name="Picture 86">
            <a:extLst>
              <a:ext uri="{FF2B5EF4-FFF2-40B4-BE49-F238E27FC236}">
                <a16:creationId xmlns:a16="http://schemas.microsoft.com/office/drawing/2014/main" id="{2B20D141-11F0-4EF9-8307-3D34969B1BC6}"/>
              </a:ext>
            </a:extLst>
          </p:cNvPr>
          <p:cNvPicPr>
            <a:picLocks noChangeAspect="1"/>
          </p:cNvPicPr>
          <p:nvPr/>
        </p:nvPicPr>
        <p:blipFill rotWithShape="1">
          <a:blip r:embed="rId14"/>
          <a:srcRect t="18450"/>
          <a:stretch/>
        </p:blipFill>
        <p:spPr>
          <a:xfrm>
            <a:off x="9197441" y="3146032"/>
            <a:ext cx="2029060" cy="843926"/>
          </a:xfrm>
          <a:prstGeom prst="rect">
            <a:avLst/>
          </a:prstGeom>
        </p:spPr>
      </p:pic>
      <p:sp>
        <p:nvSpPr>
          <p:cNvPr id="88" name="Design &amp; Development">
            <a:extLst>
              <a:ext uri="{FF2B5EF4-FFF2-40B4-BE49-F238E27FC236}">
                <a16:creationId xmlns:a16="http://schemas.microsoft.com/office/drawing/2014/main" id="{A3EED98D-F467-4B34-A416-789C52CE3E5B}"/>
              </a:ext>
            </a:extLst>
          </p:cNvPr>
          <p:cNvSpPr txBox="1"/>
          <p:nvPr/>
        </p:nvSpPr>
        <p:spPr>
          <a:xfrm>
            <a:off x="9165403" y="2874449"/>
            <a:ext cx="2093136" cy="245324"/>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spAutoFit/>
          </a:bodyPr>
          <a:lstStyle>
            <a:lvl1pPr algn="ctr">
              <a:lnSpc>
                <a:spcPct val="120000"/>
              </a:lnSpc>
              <a:defRPr sz="3200">
                <a:solidFill>
                  <a:srgbClr val="FFFFFF"/>
                </a:solidFill>
              </a:defRPr>
            </a:lvl1pPr>
          </a:lstStyle>
          <a:p>
            <a:r>
              <a:rPr lang="en-GB" sz="1200" dirty="0">
                <a:solidFill>
                  <a:srgbClr val="2F5597"/>
                </a:solidFill>
              </a:rPr>
              <a:t>Drill Down by Complication</a:t>
            </a:r>
            <a:endParaRPr sz="1200" dirty="0">
              <a:solidFill>
                <a:srgbClr val="2F5597"/>
              </a:solidFill>
            </a:endParaRPr>
          </a:p>
        </p:txBody>
      </p:sp>
      <p:sp>
        <p:nvSpPr>
          <p:cNvPr id="89" name="Title 14">
            <a:extLst>
              <a:ext uri="{FF2B5EF4-FFF2-40B4-BE49-F238E27FC236}">
                <a16:creationId xmlns:a16="http://schemas.microsoft.com/office/drawing/2014/main" id="{4A51BB82-C044-4F42-8F2C-B949B188FC81}"/>
              </a:ext>
            </a:extLst>
          </p:cNvPr>
          <p:cNvSpPr txBox="1">
            <a:spLocks noChangeArrowheads="1"/>
          </p:cNvSpPr>
          <p:nvPr/>
        </p:nvSpPr>
        <p:spPr>
          <a:xfrm>
            <a:off x="273891" y="1136011"/>
            <a:ext cx="8935806" cy="834535"/>
          </a:xfrm>
          <a:prstGeom prst="rect">
            <a:avLst/>
          </a:prstGeom>
        </p:spPr>
        <p:txBody>
          <a:bodyPr vert="horz" lIns="91440" tIns="45720" rIns="91440" bIns="45720" rtlCol="0" anchor="ctr">
            <a:noAutofit/>
          </a:bodyPr>
          <a:lstStyle>
            <a:lvl1pPr algn="l" defTabSz="742950" rtl="0" eaLnBrk="1" latinLnBrk="0" hangingPunct="1">
              <a:lnSpc>
                <a:spcPct val="90000"/>
              </a:lnSpc>
              <a:spcBef>
                <a:spcPct val="0"/>
              </a:spcBef>
              <a:buNone/>
              <a:defRPr sz="3575" kern="1200">
                <a:solidFill>
                  <a:schemeClr val="tx1"/>
                </a:solidFill>
                <a:latin typeface="+mj-lt"/>
                <a:ea typeface="+mj-ea"/>
                <a:cs typeface="+mj-cs"/>
              </a:defRPr>
            </a:lvl1pPr>
          </a:lstStyle>
          <a:p>
            <a:pPr algn="ctr" defTabSz="914400"/>
            <a:endParaRPr lang="en-GB" altLang="en-US" sz="2400" dirty="0">
              <a:solidFill>
                <a:schemeClr val="accent1">
                  <a:lumMod val="75000"/>
                </a:schemeClr>
              </a:solidFill>
              <a:latin typeface="+mn-lt"/>
            </a:endParaRPr>
          </a:p>
        </p:txBody>
      </p:sp>
      <p:sp>
        <p:nvSpPr>
          <p:cNvPr id="90" name="Donec id elit non mi porta gravida at eget metus. Sed posuere consectetur est">
            <a:extLst>
              <a:ext uri="{FF2B5EF4-FFF2-40B4-BE49-F238E27FC236}">
                <a16:creationId xmlns:a16="http://schemas.microsoft.com/office/drawing/2014/main" id="{00025611-A1C0-4DAC-8D72-6A7D5A633AE9}"/>
              </a:ext>
            </a:extLst>
          </p:cNvPr>
          <p:cNvSpPr txBox="1"/>
          <p:nvPr/>
        </p:nvSpPr>
        <p:spPr>
          <a:xfrm>
            <a:off x="6525788" y="5857984"/>
            <a:ext cx="1934957" cy="45397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spAutoFit/>
          </a:bodyPr>
          <a:lstStyle>
            <a:lvl1pPr algn="ctr"/>
          </a:lstStyle>
          <a:p>
            <a:r>
              <a:rPr lang="en-NZ" altLang="en-US" sz="900" dirty="0">
                <a:solidFill>
                  <a:schemeClr val="tx2">
                    <a:lumMod val="75000"/>
                  </a:schemeClr>
                </a:solidFill>
              </a:rPr>
              <a:t>Opex Tracker identifies variable cost savings and enables you to target and monitor quality improvements</a:t>
            </a:r>
            <a:endParaRPr lang="en-US" altLang="en-US" sz="900" dirty="0">
              <a:solidFill>
                <a:schemeClr val="tx2">
                  <a:lumMod val="75000"/>
                </a:schemeClr>
              </a:solidFill>
            </a:endParaRPr>
          </a:p>
        </p:txBody>
      </p:sp>
      <p:pic>
        <p:nvPicPr>
          <p:cNvPr id="91" name="Picture 90" descr="A picture containing plate&#10;&#10;Description automatically generated">
            <a:extLst>
              <a:ext uri="{FF2B5EF4-FFF2-40B4-BE49-F238E27FC236}">
                <a16:creationId xmlns:a16="http://schemas.microsoft.com/office/drawing/2014/main" id="{D2590476-6444-4145-AD01-B1E6762CB5C4}"/>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9527" y="2633711"/>
            <a:ext cx="3001416" cy="1213894"/>
          </a:xfrm>
          <a:prstGeom prst="rect">
            <a:avLst/>
          </a:prstGeom>
        </p:spPr>
      </p:pic>
      <p:sp>
        <p:nvSpPr>
          <p:cNvPr id="92" name="Footer Placeholder 4">
            <a:extLst>
              <a:ext uri="{FF2B5EF4-FFF2-40B4-BE49-F238E27FC236}">
                <a16:creationId xmlns:a16="http://schemas.microsoft.com/office/drawing/2014/main" id="{408BF50E-1130-48E0-BA62-7016212EDB8C}"/>
              </a:ext>
            </a:extLst>
          </p:cNvPr>
          <p:cNvSpPr txBox="1">
            <a:spLocks/>
          </p:cNvSpPr>
          <p:nvPr/>
        </p:nvSpPr>
        <p:spPr>
          <a:xfrm>
            <a:off x="3748249" y="68629"/>
            <a:ext cx="3669517"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lumMod val="50000"/>
                  </a:schemeClr>
                </a:solidFill>
              </a:rPr>
              <a:t>Copyright - All Rights Reserved C2-Ai 2019</a:t>
            </a:r>
          </a:p>
        </p:txBody>
      </p:sp>
    </p:spTree>
    <p:extLst>
      <p:ext uri="{BB962C8B-B14F-4D97-AF65-F5344CB8AC3E}">
        <p14:creationId xmlns:p14="http://schemas.microsoft.com/office/powerpoint/2010/main" val="1060446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DF50-E73E-064A-9271-6B2CE962E32A}"/>
              </a:ext>
            </a:extLst>
          </p:cNvPr>
          <p:cNvSpPr>
            <a:spLocks noGrp="1"/>
          </p:cNvSpPr>
          <p:nvPr>
            <p:ph type="title"/>
          </p:nvPr>
        </p:nvSpPr>
        <p:spPr>
          <a:xfrm>
            <a:off x="411936" y="639645"/>
            <a:ext cx="10972800" cy="569882"/>
          </a:xfrm>
        </p:spPr>
        <p:txBody>
          <a:bodyPr>
            <a:normAutofit fontScale="90000"/>
          </a:bodyPr>
          <a:lstStyle/>
          <a:p>
            <a:r>
              <a:rPr lang="en-GB" altLang="en-US" sz="2400" dirty="0"/>
              <a:t>CRAB</a:t>
            </a:r>
            <a:r>
              <a:rPr lang="en-GB" altLang="en-US" sz="1800" baseline="70000" dirty="0"/>
              <a:t>TM</a:t>
            </a:r>
            <a:r>
              <a:rPr lang="en-GB" altLang="en-US" sz="2400" dirty="0"/>
              <a:t> delivers invaluable, risk adjusted outcomes reporting</a:t>
            </a:r>
            <a:br>
              <a:rPr lang="en-GB" altLang="en-US" sz="2400" dirty="0"/>
            </a:br>
            <a:r>
              <a:rPr lang="en-GB" altLang="en-US" sz="2200" dirty="0"/>
              <a:t>Example annual report</a:t>
            </a:r>
            <a:endParaRPr lang="en-GB" altLang="en-US" sz="2400" dirty="0"/>
          </a:p>
        </p:txBody>
      </p:sp>
      <p:sp>
        <p:nvSpPr>
          <p:cNvPr id="89" name="Title 14">
            <a:extLst>
              <a:ext uri="{FF2B5EF4-FFF2-40B4-BE49-F238E27FC236}">
                <a16:creationId xmlns:a16="http://schemas.microsoft.com/office/drawing/2014/main" id="{4A51BB82-C044-4F42-8F2C-B949B188FC81}"/>
              </a:ext>
            </a:extLst>
          </p:cNvPr>
          <p:cNvSpPr txBox="1">
            <a:spLocks noChangeArrowheads="1"/>
          </p:cNvSpPr>
          <p:nvPr/>
        </p:nvSpPr>
        <p:spPr>
          <a:xfrm>
            <a:off x="273891" y="1136011"/>
            <a:ext cx="8935806" cy="834535"/>
          </a:xfrm>
          <a:prstGeom prst="rect">
            <a:avLst/>
          </a:prstGeom>
        </p:spPr>
        <p:txBody>
          <a:bodyPr vert="horz" lIns="91440" tIns="45720" rIns="91440" bIns="45720" rtlCol="0" anchor="ctr">
            <a:noAutofit/>
          </a:bodyPr>
          <a:lstStyle>
            <a:lvl1pPr algn="l" defTabSz="742950" rtl="0" eaLnBrk="1" latinLnBrk="0" hangingPunct="1">
              <a:lnSpc>
                <a:spcPct val="90000"/>
              </a:lnSpc>
              <a:spcBef>
                <a:spcPct val="0"/>
              </a:spcBef>
              <a:buNone/>
              <a:defRPr sz="3575" kern="1200">
                <a:solidFill>
                  <a:schemeClr val="tx1"/>
                </a:solidFill>
                <a:latin typeface="+mj-lt"/>
                <a:ea typeface="+mj-ea"/>
                <a:cs typeface="+mj-cs"/>
              </a:defRPr>
            </a:lvl1pPr>
          </a:lstStyle>
          <a:p>
            <a:pPr algn="ctr" defTabSz="914400"/>
            <a:endParaRPr lang="en-GB" altLang="en-US" sz="2400" dirty="0">
              <a:solidFill>
                <a:schemeClr val="accent1">
                  <a:lumMod val="75000"/>
                </a:schemeClr>
              </a:solidFill>
              <a:latin typeface="+mn-lt"/>
            </a:endParaRPr>
          </a:p>
        </p:txBody>
      </p:sp>
      <p:pic>
        <p:nvPicPr>
          <p:cNvPr id="91" name="Picture 90" descr="A picture containing plate&#10;&#10;Description automatically generated">
            <a:extLst>
              <a:ext uri="{FF2B5EF4-FFF2-40B4-BE49-F238E27FC236}">
                <a16:creationId xmlns:a16="http://schemas.microsoft.com/office/drawing/2014/main" id="{D2590476-6444-4145-AD01-B1E6762CB5C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9527" y="2633711"/>
            <a:ext cx="3001416" cy="1213894"/>
          </a:xfrm>
          <a:prstGeom prst="rect">
            <a:avLst/>
          </a:prstGeom>
        </p:spPr>
      </p:pic>
      <p:pic>
        <p:nvPicPr>
          <p:cNvPr id="92" name="Picture 91">
            <a:extLst>
              <a:ext uri="{FF2B5EF4-FFF2-40B4-BE49-F238E27FC236}">
                <a16:creationId xmlns:a16="http://schemas.microsoft.com/office/drawing/2014/main" id="{C7F70112-0AAA-45CB-88DD-6C8058F8C054}"/>
              </a:ext>
            </a:extLst>
          </p:cNvPr>
          <p:cNvPicPr>
            <a:picLocks noChangeAspect="1"/>
          </p:cNvPicPr>
          <p:nvPr/>
        </p:nvPicPr>
        <p:blipFill>
          <a:blip r:embed="rId4"/>
          <a:stretch>
            <a:fillRect/>
          </a:stretch>
        </p:blipFill>
        <p:spPr>
          <a:xfrm>
            <a:off x="3762741" y="1338771"/>
            <a:ext cx="3469153" cy="495389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93" name="Picture 92">
            <a:extLst>
              <a:ext uri="{FF2B5EF4-FFF2-40B4-BE49-F238E27FC236}">
                <a16:creationId xmlns:a16="http://schemas.microsoft.com/office/drawing/2014/main" id="{3993566F-EF19-4496-9672-69B311C01D7F}"/>
              </a:ext>
            </a:extLst>
          </p:cNvPr>
          <p:cNvPicPr>
            <a:picLocks noChangeAspect="1"/>
          </p:cNvPicPr>
          <p:nvPr/>
        </p:nvPicPr>
        <p:blipFill>
          <a:blip r:embed="rId5"/>
          <a:stretch>
            <a:fillRect/>
          </a:stretch>
        </p:blipFill>
        <p:spPr>
          <a:xfrm>
            <a:off x="7850083" y="1340827"/>
            <a:ext cx="3435584" cy="496155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7" name="Footer Placeholder 4">
            <a:extLst>
              <a:ext uri="{FF2B5EF4-FFF2-40B4-BE49-F238E27FC236}">
                <a16:creationId xmlns:a16="http://schemas.microsoft.com/office/drawing/2014/main" id="{21088DFD-2CE8-48CD-A782-C89813358D1C}"/>
              </a:ext>
            </a:extLst>
          </p:cNvPr>
          <p:cNvSpPr txBox="1">
            <a:spLocks/>
          </p:cNvSpPr>
          <p:nvPr/>
        </p:nvSpPr>
        <p:spPr>
          <a:xfrm>
            <a:off x="3748249" y="68629"/>
            <a:ext cx="3669517"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lumMod val="50000"/>
                  </a:schemeClr>
                </a:solidFill>
              </a:rPr>
              <a:t>Copyright - All Rights Reserved C2-Ai 2019</a:t>
            </a:r>
          </a:p>
        </p:txBody>
      </p:sp>
    </p:spTree>
    <p:extLst>
      <p:ext uri="{BB962C8B-B14F-4D97-AF65-F5344CB8AC3E}">
        <p14:creationId xmlns:p14="http://schemas.microsoft.com/office/powerpoint/2010/main" val="2501308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DF50-E73E-064A-9271-6B2CE962E32A}"/>
              </a:ext>
            </a:extLst>
          </p:cNvPr>
          <p:cNvSpPr>
            <a:spLocks noGrp="1"/>
          </p:cNvSpPr>
          <p:nvPr>
            <p:ph type="title"/>
          </p:nvPr>
        </p:nvSpPr>
        <p:spPr>
          <a:xfrm>
            <a:off x="273891" y="983396"/>
            <a:ext cx="10972800" cy="569882"/>
          </a:xfrm>
        </p:spPr>
        <p:txBody>
          <a:bodyPr>
            <a:normAutofit fontScale="90000"/>
          </a:bodyPr>
          <a:lstStyle/>
          <a:p>
            <a:r>
              <a:rPr lang="en-GB" sz="2200" dirty="0">
                <a:solidFill>
                  <a:schemeClr val="tx2">
                    <a:lumMod val="50000"/>
                  </a:schemeClr>
                </a:solidFill>
              </a:rPr>
              <a:t>Hospitals need to understand why and how they are different, where there are issues and identify how to fix them</a:t>
            </a:r>
            <a:br>
              <a:rPr lang="en-GB" sz="2400" dirty="0">
                <a:solidFill>
                  <a:schemeClr val="tx2">
                    <a:lumMod val="50000"/>
                  </a:schemeClr>
                </a:solidFill>
              </a:rPr>
            </a:br>
            <a:r>
              <a:rPr lang="en-GB" sz="1600" dirty="0">
                <a:solidFill>
                  <a:schemeClr val="tx2">
                    <a:lumMod val="50000"/>
                  </a:schemeClr>
                </a:solidFill>
              </a:rPr>
              <a:t>We complement existing management tools -</a:t>
            </a:r>
            <a:endParaRPr lang="en-GB" altLang="en-US" sz="2400" dirty="0">
              <a:solidFill>
                <a:schemeClr val="tx2">
                  <a:lumMod val="50000"/>
                </a:schemeClr>
              </a:solidFill>
            </a:endParaRPr>
          </a:p>
        </p:txBody>
      </p:sp>
      <p:sp>
        <p:nvSpPr>
          <p:cNvPr id="89" name="Title 14">
            <a:extLst>
              <a:ext uri="{FF2B5EF4-FFF2-40B4-BE49-F238E27FC236}">
                <a16:creationId xmlns:a16="http://schemas.microsoft.com/office/drawing/2014/main" id="{4A51BB82-C044-4F42-8F2C-B949B188FC81}"/>
              </a:ext>
            </a:extLst>
          </p:cNvPr>
          <p:cNvSpPr txBox="1">
            <a:spLocks noChangeArrowheads="1"/>
          </p:cNvSpPr>
          <p:nvPr/>
        </p:nvSpPr>
        <p:spPr>
          <a:xfrm>
            <a:off x="273891" y="1136011"/>
            <a:ext cx="8935806" cy="834535"/>
          </a:xfrm>
          <a:prstGeom prst="rect">
            <a:avLst/>
          </a:prstGeom>
        </p:spPr>
        <p:txBody>
          <a:bodyPr vert="horz" lIns="91440" tIns="45720" rIns="91440" bIns="45720" rtlCol="0" anchor="ctr">
            <a:noAutofit/>
          </a:bodyPr>
          <a:lstStyle>
            <a:lvl1pPr algn="l" defTabSz="742950" rtl="0" eaLnBrk="1" latinLnBrk="0" hangingPunct="1">
              <a:lnSpc>
                <a:spcPct val="90000"/>
              </a:lnSpc>
              <a:spcBef>
                <a:spcPct val="0"/>
              </a:spcBef>
              <a:buNone/>
              <a:defRPr sz="3575" kern="1200">
                <a:solidFill>
                  <a:schemeClr val="tx1"/>
                </a:solidFill>
                <a:latin typeface="+mj-lt"/>
                <a:ea typeface="+mj-ea"/>
                <a:cs typeface="+mj-cs"/>
              </a:defRPr>
            </a:lvl1pPr>
          </a:lstStyle>
          <a:p>
            <a:pPr algn="ctr" defTabSz="914400"/>
            <a:endParaRPr lang="en-GB" altLang="en-US" sz="2400" dirty="0">
              <a:solidFill>
                <a:schemeClr val="accent1">
                  <a:lumMod val="75000"/>
                </a:schemeClr>
              </a:solidFill>
              <a:latin typeface="+mn-lt"/>
            </a:endParaRPr>
          </a:p>
        </p:txBody>
      </p:sp>
      <p:pic>
        <p:nvPicPr>
          <p:cNvPr id="91" name="Picture 90" descr="A picture containing plate&#10;&#10;Description automatically generated">
            <a:extLst>
              <a:ext uri="{FF2B5EF4-FFF2-40B4-BE49-F238E27FC236}">
                <a16:creationId xmlns:a16="http://schemas.microsoft.com/office/drawing/2014/main" id="{D2590476-6444-4145-AD01-B1E6762CB5C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625435"/>
            <a:ext cx="3001416" cy="1213894"/>
          </a:xfrm>
          <a:prstGeom prst="rect">
            <a:avLst/>
          </a:prstGeom>
        </p:spPr>
      </p:pic>
      <p:graphicFrame>
        <p:nvGraphicFramePr>
          <p:cNvPr id="7" name="Table 6">
            <a:extLst>
              <a:ext uri="{FF2B5EF4-FFF2-40B4-BE49-F238E27FC236}">
                <a16:creationId xmlns:a16="http://schemas.microsoft.com/office/drawing/2014/main" id="{DAE0CEEA-F6F6-48BA-B3C3-A3EFD51AB6A1}"/>
              </a:ext>
            </a:extLst>
          </p:cNvPr>
          <p:cNvGraphicFramePr>
            <a:graphicFrameLocks noGrp="1"/>
          </p:cNvGraphicFramePr>
          <p:nvPr/>
        </p:nvGraphicFramePr>
        <p:xfrm>
          <a:off x="2479821" y="2123161"/>
          <a:ext cx="9174138" cy="3089786"/>
        </p:xfrm>
        <a:graphic>
          <a:graphicData uri="http://schemas.openxmlformats.org/drawingml/2006/table">
            <a:tbl>
              <a:tblPr>
                <a:tableStyleId>{5C22544A-7EE6-4342-B048-85BDC9FD1C3A}</a:tableStyleId>
              </a:tblPr>
              <a:tblGrid>
                <a:gridCol w="7248801">
                  <a:extLst>
                    <a:ext uri="{9D8B030D-6E8A-4147-A177-3AD203B41FA5}">
                      <a16:colId xmlns:a16="http://schemas.microsoft.com/office/drawing/2014/main" val="1908336207"/>
                    </a:ext>
                  </a:extLst>
                </a:gridCol>
                <a:gridCol w="997049">
                  <a:extLst>
                    <a:ext uri="{9D8B030D-6E8A-4147-A177-3AD203B41FA5}">
                      <a16:colId xmlns:a16="http://schemas.microsoft.com/office/drawing/2014/main" val="548453676"/>
                    </a:ext>
                  </a:extLst>
                </a:gridCol>
                <a:gridCol w="928288">
                  <a:extLst>
                    <a:ext uri="{9D8B030D-6E8A-4147-A177-3AD203B41FA5}">
                      <a16:colId xmlns:a16="http://schemas.microsoft.com/office/drawing/2014/main" val="2255659961"/>
                    </a:ext>
                  </a:extLst>
                </a:gridCol>
              </a:tblGrid>
              <a:tr h="6929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1" kern="1200" dirty="0">
                          <a:solidFill>
                            <a:srgbClr val="163D5C"/>
                          </a:solidFill>
                          <a:latin typeface="+mn-lt"/>
                          <a:ea typeface="+mn-ea"/>
                          <a:cs typeface="+mn-cs"/>
                        </a:rPr>
                        <a:t>          APPROACH TO IDENTIFYING ISSUES IN HOSPITALS</a:t>
                      </a:r>
                    </a:p>
                  </a:txBody>
                  <a:tcPr marL="5088" marR="5088" marT="5088" marB="0" anchor="ctr">
                    <a:lnB w="12700" cap="flat" cmpd="sng" algn="ctr">
                      <a:noFill/>
                      <a:prstDash val="solid"/>
                      <a:round/>
                      <a:headEnd type="none" w="med" len="med"/>
                      <a:tailEnd type="none" w="med" len="med"/>
                    </a:lnB>
                    <a:noFill/>
                  </a:tcPr>
                </a:tc>
                <a:tc>
                  <a:txBody>
                    <a:bodyPr/>
                    <a:lstStyle/>
                    <a:p>
                      <a:pPr algn="ctr" fontAlgn="t"/>
                      <a:endParaRPr lang="en-GB" sz="1600" b="1" i="0" u="none" strike="noStrike" dirty="0">
                        <a:solidFill>
                          <a:srgbClr val="000000"/>
                        </a:solidFill>
                        <a:effectLst/>
                        <a:latin typeface="+mn-lt"/>
                      </a:endParaRPr>
                    </a:p>
                  </a:txBody>
                  <a:tcPr marL="5088" marR="5088" marT="5088" marB="0" anchor="ctr">
                    <a:lnB w="12700" cap="flat" cmpd="sng" algn="ctr">
                      <a:noFill/>
                      <a:prstDash val="solid"/>
                      <a:round/>
                      <a:headEnd type="none" w="med" len="med"/>
                      <a:tailEnd type="none" w="med" len="med"/>
                    </a:lnB>
                    <a:solidFill>
                      <a:schemeClr val="bg1"/>
                    </a:solidFill>
                  </a:tcPr>
                </a:tc>
                <a:tc>
                  <a:txBody>
                    <a:bodyPr/>
                    <a:lstStyle/>
                    <a:p>
                      <a:pPr algn="ctr" fontAlgn="t"/>
                      <a:r>
                        <a:rPr lang="en-GB" sz="1400" b="0" i="0" u="none" strike="noStrike" dirty="0">
                          <a:solidFill>
                            <a:srgbClr val="2F5597"/>
                          </a:solidFill>
                          <a:effectLst/>
                          <a:latin typeface="+mn-lt"/>
                        </a:rPr>
                        <a:t>Typical Systems</a:t>
                      </a:r>
                    </a:p>
                  </a:txBody>
                  <a:tcPr marL="5088" marR="5088" marT="5088" marB="0" anchor="b">
                    <a:lnB w="12700" cap="flat" cmpd="sng" algn="ctr">
                      <a:noFill/>
                      <a:prstDash val="solid"/>
                      <a:round/>
                      <a:headEnd type="none" w="med" len="med"/>
                      <a:tailEnd type="none" w="med" len="med"/>
                    </a:lnB>
                    <a:noFill/>
                  </a:tcPr>
                </a:tc>
                <a:extLst>
                  <a:ext uri="{0D108BD9-81ED-4DB2-BD59-A6C34878D82A}">
                    <a16:rowId xmlns:a16="http://schemas.microsoft.com/office/drawing/2014/main" val="267704550"/>
                  </a:ext>
                </a:extLst>
              </a:tr>
              <a:tr h="351430">
                <a:tc>
                  <a:txBody>
                    <a:bodyPr/>
                    <a:lstStyle/>
                    <a:p>
                      <a:pPr algn="r" fontAlgn="t">
                        <a:spcAft>
                          <a:spcPts val="600"/>
                        </a:spcAft>
                      </a:pPr>
                      <a:r>
                        <a:rPr lang="en-GB" sz="1200" kern="1200" dirty="0">
                          <a:solidFill>
                            <a:srgbClr val="163D5C"/>
                          </a:solidFill>
                          <a:latin typeface="+mn-lt"/>
                          <a:ea typeface="+mn-ea"/>
                          <a:cs typeface="+mn-cs"/>
                        </a:rPr>
                        <a:t>Results based on statistical averages from broader patient population </a:t>
                      </a:r>
                    </a:p>
                  </a:txBody>
                  <a:tcPr marL="5088" marR="5088" marT="50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600" b="1" u="none" strike="noStrike" kern="1200" dirty="0">
                          <a:solidFill>
                            <a:srgbClr val="D00000"/>
                          </a:solidFill>
                          <a:effectLst/>
                          <a:latin typeface="+mn-lt"/>
                          <a:ea typeface="+mn-ea"/>
                          <a:cs typeface="+mn-cs"/>
                        </a:rPr>
                        <a:t>x</a:t>
                      </a:r>
                    </a:p>
                  </a:txBody>
                  <a:tcPr marL="5088" marR="5088" marT="50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1600" b="1" u="none" strike="noStrike" dirty="0">
                          <a:solidFill>
                            <a:schemeClr val="accent6">
                              <a:lumMod val="75000"/>
                            </a:schemeClr>
                          </a:solidFill>
                          <a:effectLst/>
                          <a:latin typeface="+mn-lt"/>
                        </a:rPr>
                        <a:t>✓</a:t>
                      </a:r>
                      <a:endParaRPr lang="en-GB" sz="1600" b="1" i="0" u="none" strike="noStrike" dirty="0">
                        <a:solidFill>
                          <a:schemeClr val="accent6">
                            <a:lumMod val="75000"/>
                          </a:schemeClr>
                        </a:solidFill>
                        <a:effectLst/>
                        <a:latin typeface="+mn-lt"/>
                      </a:endParaRPr>
                    </a:p>
                  </a:txBody>
                  <a:tcPr marL="5088" marR="5088" marT="50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5526458"/>
                  </a:ext>
                </a:extLst>
              </a:tr>
              <a:tr h="342286">
                <a:tc>
                  <a:txBody>
                    <a:bodyPr/>
                    <a:lstStyle/>
                    <a:p>
                      <a:pPr algn="r" fontAlgn="t">
                        <a:spcAft>
                          <a:spcPts val="600"/>
                        </a:spcAft>
                      </a:pPr>
                      <a:r>
                        <a:rPr lang="en-GB" sz="1200" kern="1200" dirty="0">
                          <a:solidFill>
                            <a:srgbClr val="163D5C"/>
                          </a:solidFill>
                          <a:latin typeface="+mn-lt"/>
                          <a:ea typeface="+mn-ea"/>
                          <a:cs typeface="+mn-cs"/>
                        </a:rPr>
                        <a:t>Analyses results for all patients based on individual physiology, full clinical history and proposed treatments</a:t>
                      </a:r>
                    </a:p>
                  </a:txBody>
                  <a:tcPr marL="5088" marR="5088" marT="50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600" b="1" u="none" strike="noStrike" kern="1200" dirty="0">
                          <a:solidFill>
                            <a:schemeClr val="accent6">
                              <a:lumMod val="75000"/>
                            </a:schemeClr>
                          </a:solidFill>
                          <a:effectLst/>
                          <a:latin typeface="+mn-lt"/>
                          <a:ea typeface="+mn-ea"/>
                          <a:cs typeface="+mn-cs"/>
                        </a:rPr>
                        <a:t>✓</a:t>
                      </a:r>
                    </a:p>
                  </a:txBody>
                  <a:tcPr marL="5088" marR="5088" marT="50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600" b="1" u="none" strike="noStrike" kern="1200" dirty="0">
                          <a:solidFill>
                            <a:srgbClr val="D00000"/>
                          </a:solidFill>
                          <a:effectLst/>
                          <a:latin typeface="+mn-lt"/>
                          <a:ea typeface="+mn-ea"/>
                          <a:cs typeface="+mn-cs"/>
                        </a:rPr>
                        <a:t>x</a:t>
                      </a:r>
                    </a:p>
                  </a:txBody>
                  <a:tcPr marL="5088" marR="5088" marT="50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3050920"/>
                  </a:ext>
                </a:extLst>
              </a:tr>
              <a:tr h="351430">
                <a:tc>
                  <a:txBody>
                    <a:bodyPr/>
                    <a:lstStyle/>
                    <a:p>
                      <a:pPr algn="r" fontAlgn="t">
                        <a:spcAft>
                          <a:spcPts val="600"/>
                        </a:spcAft>
                      </a:pPr>
                      <a:r>
                        <a:rPr lang="en-GB" sz="1200" kern="1200" dirty="0">
                          <a:solidFill>
                            <a:srgbClr val="163D5C"/>
                          </a:solidFill>
                          <a:latin typeface="+mn-lt"/>
                          <a:ea typeface="+mn-ea"/>
                          <a:cs typeface="+mn-cs"/>
                        </a:rPr>
                        <a:t>Risk-adjusted harm as well as mortality</a:t>
                      </a:r>
                    </a:p>
                  </a:txBody>
                  <a:tcPr marL="5088" marR="5088" marT="50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600" b="1" u="none" strike="noStrike" kern="1200" dirty="0">
                          <a:solidFill>
                            <a:schemeClr val="accent6">
                              <a:lumMod val="75000"/>
                            </a:schemeClr>
                          </a:solidFill>
                          <a:effectLst/>
                          <a:latin typeface="+mn-lt"/>
                          <a:ea typeface="+mn-ea"/>
                          <a:cs typeface="+mn-cs"/>
                        </a:rPr>
                        <a:t>✓</a:t>
                      </a:r>
                    </a:p>
                  </a:txBody>
                  <a:tcPr marL="5088" marR="5088" marT="50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600" b="1" u="none" strike="noStrike" kern="1200" dirty="0">
                          <a:solidFill>
                            <a:srgbClr val="D00000"/>
                          </a:solidFill>
                          <a:effectLst/>
                          <a:latin typeface="+mn-lt"/>
                          <a:ea typeface="+mn-ea"/>
                          <a:cs typeface="+mn-cs"/>
                        </a:rPr>
                        <a:t>x</a:t>
                      </a:r>
                    </a:p>
                  </a:txBody>
                  <a:tcPr marL="5088" marR="5088" marT="50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4043560"/>
                  </a:ext>
                </a:extLst>
              </a:tr>
              <a:tr h="351430">
                <a:tc>
                  <a:txBody>
                    <a:bodyPr/>
                    <a:lstStyle/>
                    <a:p>
                      <a:pPr algn="r" fontAlgn="t">
                        <a:spcAft>
                          <a:spcPts val="600"/>
                        </a:spcAft>
                      </a:pPr>
                      <a:r>
                        <a:rPr lang="en-GB" sz="1200" kern="1200" dirty="0">
                          <a:solidFill>
                            <a:srgbClr val="163D5C"/>
                          </a:solidFill>
                          <a:latin typeface="+mn-lt"/>
                          <a:ea typeface="+mn-ea"/>
                          <a:cs typeface="+mn-cs"/>
                        </a:rPr>
                        <a:t>Reliable clinical application at patient level across surgical, medical and nursing care</a:t>
                      </a:r>
                    </a:p>
                  </a:txBody>
                  <a:tcPr marL="5088" marR="5088" marT="50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600" b="1" u="none" strike="noStrike" kern="1200" dirty="0">
                          <a:solidFill>
                            <a:schemeClr val="accent6">
                              <a:lumMod val="75000"/>
                            </a:schemeClr>
                          </a:solidFill>
                          <a:effectLst/>
                          <a:latin typeface="+mn-lt"/>
                          <a:ea typeface="+mn-ea"/>
                          <a:cs typeface="+mn-cs"/>
                        </a:rPr>
                        <a:t>✓</a:t>
                      </a:r>
                    </a:p>
                  </a:txBody>
                  <a:tcPr marL="5088" marR="5088" marT="50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600" b="1" u="none" strike="noStrike" kern="1200" dirty="0">
                          <a:solidFill>
                            <a:srgbClr val="D00000"/>
                          </a:solidFill>
                          <a:effectLst/>
                          <a:latin typeface="+mn-lt"/>
                          <a:ea typeface="+mn-ea"/>
                          <a:cs typeface="+mn-cs"/>
                        </a:rPr>
                        <a:t>x</a:t>
                      </a:r>
                    </a:p>
                  </a:txBody>
                  <a:tcPr marL="5088" marR="5088" marT="50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2637454"/>
                  </a:ext>
                </a:extLst>
              </a:tr>
              <a:tr h="351430">
                <a:tc>
                  <a:txBody>
                    <a:bodyPr/>
                    <a:lstStyle/>
                    <a:p>
                      <a:pPr algn="r" fontAlgn="t">
                        <a:spcAft>
                          <a:spcPts val="600"/>
                        </a:spcAft>
                      </a:pPr>
                      <a:r>
                        <a:rPr lang="en-GB" sz="1200" kern="1200" dirty="0">
                          <a:solidFill>
                            <a:srgbClr val="163D5C"/>
                          </a:solidFill>
                          <a:latin typeface="+mn-lt"/>
                          <a:ea typeface="+mn-ea"/>
                          <a:cs typeface="+mn-cs"/>
                        </a:rPr>
                        <a:t>Accurately predicts outcomes, benchmarked internationally against objective referential data</a:t>
                      </a:r>
                    </a:p>
                  </a:txBody>
                  <a:tcPr marL="5088" marR="5088" marT="50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600" b="1" u="none" strike="noStrike" kern="1200" dirty="0">
                          <a:solidFill>
                            <a:schemeClr val="accent6">
                              <a:lumMod val="75000"/>
                            </a:schemeClr>
                          </a:solidFill>
                          <a:effectLst/>
                          <a:latin typeface="+mn-lt"/>
                          <a:ea typeface="+mn-ea"/>
                          <a:cs typeface="+mn-cs"/>
                        </a:rPr>
                        <a:t>✓</a:t>
                      </a:r>
                    </a:p>
                  </a:txBody>
                  <a:tcPr marL="5088" marR="5088" marT="50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600" b="1" u="none" strike="noStrike" kern="1200" dirty="0">
                          <a:solidFill>
                            <a:srgbClr val="D00000"/>
                          </a:solidFill>
                          <a:effectLst/>
                          <a:latin typeface="+mn-lt"/>
                          <a:ea typeface="+mn-ea"/>
                          <a:cs typeface="+mn-cs"/>
                        </a:rPr>
                        <a:t>x</a:t>
                      </a:r>
                    </a:p>
                  </a:txBody>
                  <a:tcPr marL="5088" marR="5088" marT="50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4689311"/>
                  </a:ext>
                </a:extLst>
              </a:tr>
              <a:tr h="351430">
                <a:tc>
                  <a:txBody>
                    <a:bodyPr/>
                    <a:lstStyle/>
                    <a:p>
                      <a:pPr algn="r" rtl="0" fontAlgn="t">
                        <a:spcAft>
                          <a:spcPts val="600"/>
                        </a:spcAft>
                      </a:pPr>
                      <a:r>
                        <a:rPr lang="en-GB" sz="1200" kern="1200" dirty="0">
                          <a:solidFill>
                            <a:srgbClr val="163D5C"/>
                          </a:solidFill>
                          <a:latin typeface="+mn-lt"/>
                          <a:ea typeface="+mn-ea"/>
                          <a:cs typeface="+mn-cs"/>
                        </a:rPr>
                        <a:t>Supports investigation of avoidable mortality and harm down to individual patients - for all patients</a:t>
                      </a:r>
                    </a:p>
                  </a:txBody>
                  <a:tcPr marL="5088" marR="5088" marT="50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600" b="1" u="none" strike="noStrike" kern="1200" dirty="0">
                          <a:solidFill>
                            <a:schemeClr val="accent6">
                              <a:lumMod val="75000"/>
                            </a:schemeClr>
                          </a:solidFill>
                          <a:effectLst/>
                          <a:latin typeface="+mn-lt"/>
                          <a:ea typeface="+mn-ea"/>
                          <a:cs typeface="+mn-cs"/>
                        </a:rPr>
                        <a:t>✓</a:t>
                      </a:r>
                    </a:p>
                  </a:txBody>
                  <a:tcPr marL="5088" marR="5088" marT="50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t" latinLnBrk="0" hangingPunct="1"/>
                      <a:r>
                        <a:rPr lang="en-GB" sz="1600" b="1" u="none" strike="noStrike" kern="1200" dirty="0">
                          <a:solidFill>
                            <a:srgbClr val="D00000"/>
                          </a:solidFill>
                          <a:effectLst/>
                          <a:latin typeface="+mn-lt"/>
                          <a:ea typeface="+mn-ea"/>
                          <a:cs typeface="+mn-cs"/>
                        </a:rPr>
                        <a:t>x</a:t>
                      </a:r>
                    </a:p>
                  </a:txBody>
                  <a:tcPr marL="5088" marR="5088" marT="50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2902811"/>
                  </a:ext>
                </a:extLst>
              </a:tr>
              <a:tr h="297372">
                <a:tc>
                  <a:txBody>
                    <a:bodyPr/>
                    <a:lstStyle/>
                    <a:p>
                      <a:pPr algn="r" rtl="0" fontAlgn="t">
                        <a:spcAft>
                          <a:spcPts val="600"/>
                        </a:spcAft>
                      </a:pPr>
                      <a:r>
                        <a:rPr lang="en-GB" sz="1200" kern="1200" dirty="0">
                          <a:solidFill>
                            <a:srgbClr val="163D5C"/>
                          </a:solidFill>
                          <a:latin typeface="+mn-lt"/>
                          <a:ea typeface="+mn-ea"/>
                          <a:cs typeface="+mn-cs"/>
                        </a:rPr>
                        <a:t>Delay between discharge and results - hence delay to starting resolution of problems highlighted</a:t>
                      </a:r>
                    </a:p>
                  </a:txBody>
                  <a:tcPr marL="5088" marR="5088" marT="50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42950" rtl="0" eaLnBrk="1" fontAlgn="t" latinLnBrk="0" hangingPunct="1">
                        <a:spcAft>
                          <a:spcPts val="600"/>
                        </a:spcAft>
                      </a:pPr>
                      <a:r>
                        <a:rPr lang="en-GB" sz="1200" kern="1200" dirty="0">
                          <a:solidFill>
                            <a:srgbClr val="163D5C"/>
                          </a:solidFill>
                          <a:latin typeface="+mn-lt"/>
                          <a:ea typeface="+mn-ea"/>
                          <a:cs typeface="+mn-cs"/>
                        </a:rPr>
                        <a:t>1 month</a:t>
                      </a:r>
                    </a:p>
                  </a:txBody>
                  <a:tcPr marL="5088" marR="5088" marT="50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42950" rtl="0" eaLnBrk="1" fontAlgn="t" latinLnBrk="0" hangingPunct="1">
                        <a:spcAft>
                          <a:spcPts val="600"/>
                        </a:spcAft>
                      </a:pPr>
                      <a:r>
                        <a:rPr lang="en-GB" sz="1200" kern="1200" dirty="0">
                          <a:solidFill>
                            <a:srgbClr val="163D5C"/>
                          </a:solidFill>
                          <a:latin typeface="+mn-lt"/>
                          <a:ea typeface="+mn-ea"/>
                          <a:cs typeface="+mn-cs"/>
                        </a:rPr>
                        <a:t>6 – 12 months</a:t>
                      </a:r>
                    </a:p>
                  </a:txBody>
                  <a:tcPr marL="5088" marR="5088" marT="508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0630932"/>
                  </a:ext>
                </a:extLst>
              </a:tr>
            </a:tbl>
          </a:graphicData>
        </a:graphic>
      </p:graphicFrame>
      <p:sp>
        <p:nvSpPr>
          <p:cNvPr id="8" name="Rectangle">
            <a:extLst>
              <a:ext uri="{FF2B5EF4-FFF2-40B4-BE49-F238E27FC236}">
                <a16:creationId xmlns:a16="http://schemas.microsoft.com/office/drawing/2014/main" id="{D13FE59C-18D7-41CA-8EE0-A8DA010D564D}"/>
              </a:ext>
            </a:extLst>
          </p:cNvPr>
          <p:cNvSpPr/>
          <p:nvPr/>
        </p:nvSpPr>
        <p:spPr>
          <a:xfrm>
            <a:off x="2760196" y="2255808"/>
            <a:ext cx="7048263" cy="3167042"/>
          </a:xfrm>
          <a:prstGeom prst="rect">
            <a:avLst/>
          </a:prstGeom>
          <a:solidFill>
            <a:srgbClr val="8E92BB">
              <a:alpha val="6131"/>
            </a:srgbClr>
          </a:solidFill>
          <a:ln w="12700">
            <a:miter lim="400000"/>
          </a:ln>
        </p:spPr>
        <p:txBody>
          <a:bodyPr lIns="26789" tIns="26789" rIns="26789" bIns="26789"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grpSp>
        <p:nvGrpSpPr>
          <p:cNvPr id="9" name="Group 8">
            <a:extLst>
              <a:ext uri="{FF2B5EF4-FFF2-40B4-BE49-F238E27FC236}">
                <a16:creationId xmlns:a16="http://schemas.microsoft.com/office/drawing/2014/main" id="{D1A3AC0E-9141-41C7-BC9C-F99651A7CB7C}"/>
              </a:ext>
            </a:extLst>
          </p:cNvPr>
          <p:cNvGrpSpPr/>
          <p:nvPr/>
        </p:nvGrpSpPr>
        <p:grpSpPr>
          <a:xfrm>
            <a:off x="2760196" y="2255808"/>
            <a:ext cx="8905084" cy="3167042"/>
            <a:chOff x="592904" y="2492201"/>
            <a:chExt cx="8832108" cy="3167042"/>
          </a:xfrm>
        </p:grpSpPr>
        <p:sp>
          <p:nvSpPr>
            <p:cNvPr id="10" name="Rectangle 9">
              <a:extLst>
                <a:ext uri="{FF2B5EF4-FFF2-40B4-BE49-F238E27FC236}">
                  <a16:creationId xmlns:a16="http://schemas.microsoft.com/office/drawing/2014/main" id="{CCCFE978-C00F-4699-9827-EAEA6BE4DE06}"/>
                </a:ext>
              </a:extLst>
            </p:cNvPr>
            <p:cNvSpPr/>
            <p:nvPr/>
          </p:nvSpPr>
          <p:spPr>
            <a:xfrm>
              <a:off x="592904" y="2492201"/>
              <a:ext cx="8832108" cy="45719"/>
            </a:xfrm>
            <a:prstGeom prst="rect">
              <a:avLst/>
            </a:prstGeom>
            <a:gradFill flip="none" rotWithShape="1">
              <a:gsLst>
                <a:gs pos="0">
                  <a:schemeClr val="accent1">
                    <a:shade val="30000"/>
                    <a:satMod val="115000"/>
                  </a:schemeClr>
                </a:gs>
                <a:gs pos="63000">
                  <a:schemeClr val="accent1">
                    <a:shade val="67500"/>
                    <a:satMod val="115000"/>
                  </a:schemeClr>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AFC044E7-4D53-45B9-BA62-F7D2F97A75B2}"/>
                </a:ext>
              </a:extLst>
            </p:cNvPr>
            <p:cNvSpPr/>
            <p:nvPr/>
          </p:nvSpPr>
          <p:spPr>
            <a:xfrm>
              <a:off x="592904" y="5613524"/>
              <a:ext cx="8832108" cy="45719"/>
            </a:xfrm>
            <a:prstGeom prst="rect">
              <a:avLst/>
            </a:prstGeom>
            <a:gradFill flip="none" rotWithShape="1">
              <a:gsLst>
                <a:gs pos="0">
                  <a:schemeClr val="accent1">
                    <a:shade val="30000"/>
                    <a:satMod val="115000"/>
                  </a:schemeClr>
                </a:gs>
                <a:gs pos="63000">
                  <a:schemeClr val="accent1">
                    <a:shade val="67500"/>
                    <a:satMod val="115000"/>
                  </a:schemeClr>
                </a:gs>
                <a:gs pos="100000">
                  <a:schemeClr val="accent1">
                    <a:lumMod val="40000"/>
                    <a:lumOff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TextBox 11">
            <a:extLst>
              <a:ext uri="{FF2B5EF4-FFF2-40B4-BE49-F238E27FC236}">
                <a16:creationId xmlns:a16="http://schemas.microsoft.com/office/drawing/2014/main" id="{74F17344-11EE-4140-A1C7-61DEA49669FA}"/>
              </a:ext>
            </a:extLst>
          </p:cNvPr>
          <p:cNvSpPr txBox="1"/>
          <p:nvPr/>
        </p:nvSpPr>
        <p:spPr>
          <a:xfrm>
            <a:off x="3823068" y="5555497"/>
            <a:ext cx="7504567" cy="261610"/>
          </a:xfrm>
          <a:prstGeom prst="rect">
            <a:avLst/>
          </a:prstGeom>
          <a:noFill/>
        </p:spPr>
        <p:txBody>
          <a:bodyPr wrap="square" rtlCol="0">
            <a:spAutoFit/>
          </a:bodyPr>
          <a:lstStyle/>
          <a:p>
            <a:r>
              <a:rPr lang="en-GB" sz="1100" b="1" dirty="0"/>
              <a:t>Further USP found here: </a:t>
            </a:r>
            <a:r>
              <a:rPr lang="en-GB" sz="1100" dirty="0">
                <a:hlinkClick r:id="rId4"/>
              </a:rPr>
              <a:t>https://c2-ai.net/faq/</a:t>
            </a:r>
            <a:endParaRPr lang="en-GB" sz="1100" b="1" dirty="0"/>
          </a:p>
        </p:txBody>
      </p:sp>
      <p:sp>
        <p:nvSpPr>
          <p:cNvPr id="13" name="Footer Placeholder 4">
            <a:extLst>
              <a:ext uri="{FF2B5EF4-FFF2-40B4-BE49-F238E27FC236}">
                <a16:creationId xmlns:a16="http://schemas.microsoft.com/office/drawing/2014/main" id="{D12BBD31-97A0-497F-BC49-FE3512D4CB2B}"/>
              </a:ext>
            </a:extLst>
          </p:cNvPr>
          <p:cNvSpPr txBox="1">
            <a:spLocks/>
          </p:cNvSpPr>
          <p:nvPr/>
        </p:nvSpPr>
        <p:spPr>
          <a:xfrm>
            <a:off x="3748249" y="68629"/>
            <a:ext cx="3669517"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lumMod val="50000"/>
                  </a:schemeClr>
                </a:solidFill>
              </a:rPr>
              <a:t>Copyright - All Rights Reserved C2-Ai 2019</a:t>
            </a:r>
          </a:p>
        </p:txBody>
      </p:sp>
    </p:spTree>
    <p:extLst>
      <p:ext uri="{BB962C8B-B14F-4D97-AF65-F5344CB8AC3E}">
        <p14:creationId xmlns:p14="http://schemas.microsoft.com/office/powerpoint/2010/main" val="3030733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42036FAB-9B63-4606-836B-26DB7F4FB05E}"/>
              </a:ext>
            </a:extLst>
          </p:cNvPr>
          <p:cNvPicPr>
            <a:picLocks noChangeAspect="1"/>
          </p:cNvPicPr>
          <p:nvPr/>
        </p:nvPicPr>
        <p:blipFill>
          <a:blip r:embed="rId3"/>
          <a:stretch>
            <a:fillRect/>
          </a:stretch>
        </p:blipFill>
        <p:spPr>
          <a:xfrm>
            <a:off x="1037282" y="3935375"/>
            <a:ext cx="2857165" cy="461603"/>
          </a:xfrm>
          <a:prstGeom prst="rect">
            <a:avLst/>
          </a:prstGeom>
        </p:spPr>
      </p:pic>
      <p:sp>
        <p:nvSpPr>
          <p:cNvPr id="88" name="Rectangle">
            <a:extLst>
              <a:ext uri="{FF2B5EF4-FFF2-40B4-BE49-F238E27FC236}">
                <a16:creationId xmlns:a16="http://schemas.microsoft.com/office/drawing/2014/main" id="{6D2A288C-E9C2-4E5E-ACDE-AC00E27A59ED}"/>
              </a:ext>
            </a:extLst>
          </p:cNvPr>
          <p:cNvSpPr/>
          <p:nvPr/>
        </p:nvSpPr>
        <p:spPr>
          <a:xfrm>
            <a:off x="151005" y="3935375"/>
            <a:ext cx="4681322" cy="2633549"/>
          </a:xfrm>
          <a:prstGeom prst="rect">
            <a:avLst/>
          </a:prstGeom>
          <a:solidFill>
            <a:srgbClr val="8E92BB">
              <a:alpha val="6131"/>
            </a:srgbClr>
          </a:solidFill>
          <a:ln w="12700">
            <a:miter lim="400000"/>
          </a:ln>
        </p:spPr>
        <p:txBody>
          <a:bodyPr lIns="26789" tIns="26789" rIns="26789" bIns="26789"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pic>
        <p:nvPicPr>
          <p:cNvPr id="81" name="Picture 80">
            <a:extLst>
              <a:ext uri="{FF2B5EF4-FFF2-40B4-BE49-F238E27FC236}">
                <a16:creationId xmlns:a16="http://schemas.microsoft.com/office/drawing/2014/main" id="{A32DE39E-F1F1-40DD-B864-245AC04767B1}"/>
              </a:ext>
            </a:extLst>
          </p:cNvPr>
          <p:cNvPicPr>
            <a:picLocks noChangeAspect="1"/>
          </p:cNvPicPr>
          <p:nvPr/>
        </p:nvPicPr>
        <p:blipFill>
          <a:blip r:embed="rId4"/>
          <a:stretch>
            <a:fillRect/>
          </a:stretch>
        </p:blipFill>
        <p:spPr>
          <a:xfrm>
            <a:off x="1430167" y="1184316"/>
            <a:ext cx="2044295" cy="551882"/>
          </a:xfrm>
          <a:prstGeom prst="rect">
            <a:avLst/>
          </a:prstGeom>
        </p:spPr>
      </p:pic>
      <p:sp>
        <p:nvSpPr>
          <p:cNvPr id="87" name="Rectangle">
            <a:extLst>
              <a:ext uri="{FF2B5EF4-FFF2-40B4-BE49-F238E27FC236}">
                <a16:creationId xmlns:a16="http://schemas.microsoft.com/office/drawing/2014/main" id="{A9B39F03-DCC1-49DC-96AD-3C6E44323A6F}"/>
              </a:ext>
            </a:extLst>
          </p:cNvPr>
          <p:cNvSpPr/>
          <p:nvPr/>
        </p:nvSpPr>
        <p:spPr>
          <a:xfrm>
            <a:off x="111654" y="1109321"/>
            <a:ext cx="4681322" cy="2633549"/>
          </a:xfrm>
          <a:prstGeom prst="rect">
            <a:avLst/>
          </a:prstGeom>
          <a:solidFill>
            <a:srgbClr val="8E92BB">
              <a:alpha val="6131"/>
            </a:srgbClr>
          </a:solidFill>
          <a:ln w="12700">
            <a:miter lim="400000"/>
          </a:ln>
        </p:spPr>
        <p:txBody>
          <a:bodyPr lIns="26789" tIns="26789" rIns="26789" bIns="26789"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80" name="Rectangle">
            <a:extLst>
              <a:ext uri="{FF2B5EF4-FFF2-40B4-BE49-F238E27FC236}">
                <a16:creationId xmlns:a16="http://schemas.microsoft.com/office/drawing/2014/main" id="{536852DB-CC81-45B4-8759-FA8D60FC9BD9}"/>
              </a:ext>
            </a:extLst>
          </p:cNvPr>
          <p:cNvSpPr/>
          <p:nvPr/>
        </p:nvSpPr>
        <p:spPr>
          <a:xfrm>
            <a:off x="8320094" y="1109321"/>
            <a:ext cx="3094745" cy="2633548"/>
          </a:xfrm>
          <a:prstGeom prst="rect">
            <a:avLst/>
          </a:prstGeom>
          <a:solidFill>
            <a:srgbClr val="8E92BB">
              <a:alpha val="6131"/>
            </a:srgbClr>
          </a:solidFill>
          <a:ln w="12700">
            <a:miter lim="400000"/>
          </a:ln>
        </p:spPr>
        <p:txBody>
          <a:bodyPr lIns="26789" tIns="26789" rIns="26789" bIns="26789"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79" name="Rectangle">
            <a:extLst>
              <a:ext uri="{FF2B5EF4-FFF2-40B4-BE49-F238E27FC236}">
                <a16:creationId xmlns:a16="http://schemas.microsoft.com/office/drawing/2014/main" id="{9ABEAA7D-E533-48FF-9D52-1D7B51D747F2}"/>
              </a:ext>
            </a:extLst>
          </p:cNvPr>
          <p:cNvSpPr/>
          <p:nvPr/>
        </p:nvSpPr>
        <p:spPr>
          <a:xfrm>
            <a:off x="4989613" y="1109321"/>
            <a:ext cx="3067633" cy="2633548"/>
          </a:xfrm>
          <a:prstGeom prst="rect">
            <a:avLst/>
          </a:prstGeom>
          <a:solidFill>
            <a:srgbClr val="8E92BB">
              <a:alpha val="6131"/>
            </a:srgbClr>
          </a:solidFill>
          <a:ln w="12700">
            <a:miter lim="400000"/>
          </a:ln>
        </p:spPr>
        <p:txBody>
          <a:bodyPr lIns="26789" tIns="26789" rIns="26789" bIns="26789" anchor="ct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89" name="Title 14">
            <a:extLst>
              <a:ext uri="{FF2B5EF4-FFF2-40B4-BE49-F238E27FC236}">
                <a16:creationId xmlns:a16="http://schemas.microsoft.com/office/drawing/2014/main" id="{4A51BB82-C044-4F42-8F2C-B949B188FC81}"/>
              </a:ext>
            </a:extLst>
          </p:cNvPr>
          <p:cNvSpPr txBox="1">
            <a:spLocks noChangeArrowheads="1"/>
          </p:cNvSpPr>
          <p:nvPr/>
        </p:nvSpPr>
        <p:spPr>
          <a:xfrm>
            <a:off x="179191" y="1134017"/>
            <a:ext cx="8935806" cy="834535"/>
          </a:xfrm>
          <a:prstGeom prst="rect">
            <a:avLst/>
          </a:prstGeom>
        </p:spPr>
        <p:txBody>
          <a:bodyPr vert="horz" lIns="91440" tIns="45720" rIns="91440" bIns="45720" rtlCol="0" anchor="ctr">
            <a:noAutofit/>
          </a:bodyPr>
          <a:lstStyle>
            <a:lvl1pPr algn="l" defTabSz="742950" rtl="0" eaLnBrk="1" latinLnBrk="0" hangingPunct="1">
              <a:lnSpc>
                <a:spcPct val="90000"/>
              </a:lnSpc>
              <a:spcBef>
                <a:spcPct val="0"/>
              </a:spcBef>
              <a:buNone/>
              <a:defRPr sz="3575" kern="1200">
                <a:solidFill>
                  <a:schemeClr val="tx1"/>
                </a:solidFill>
                <a:latin typeface="+mj-lt"/>
                <a:ea typeface="+mj-ea"/>
                <a:cs typeface="+mj-cs"/>
              </a:defRPr>
            </a:lvl1pPr>
          </a:lstStyle>
          <a:p>
            <a:pPr algn="ctr" defTabSz="914400"/>
            <a:endParaRPr lang="en-GB" altLang="en-US" sz="2400" dirty="0">
              <a:solidFill>
                <a:schemeClr val="accent1">
                  <a:lumMod val="75000"/>
                </a:schemeClr>
              </a:solidFill>
              <a:latin typeface="+mn-lt"/>
            </a:endParaRPr>
          </a:p>
        </p:txBody>
      </p:sp>
      <p:sp>
        <p:nvSpPr>
          <p:cNvPr id="45" name="Title 1">
            <a:extLst>
              <a:ext uri="{FF2B5EF4-FFF2-40B4-BE49-F238E27FC236}">
                <a16:creationId xmlns:a16="http://schemas.microsoft.com/office/drawing/2014/main" id="{69E594C0-D85F-423D-AB7C-A5397B098CBD}"/>
              </a:ext>
            </a:extLst>
          </p:cNvPr>
          <p:cNvSpPr>
            <a:spLocks noGrp="1"/>
          </p:cNvSpPr>
          <p:nvPr>
            <p:ph type="title"/>
          </p:nvPr>
        </p:nvSpPr>
        <p:spPr>
          <a:xfrm>
            <a:off x="310615" y="636698"/>
            <a:ext cx="10972800" cy="732052"/>
          </a:xfrm>
        </p:spPr>
        <p:txBody>
          <a:bodyPr>
            <a:normAutofit/>
          </a:bodyPr>
          <a:lstStyle/>
          <a:p>
            <a:r>
              <a:rPr lang="en-GB" sz="2000" dirty="0"/>
              <a:t>Scale of the problem </a:t>
            </a:r>
            <a:br>
              <a:rPr lang="en-GB" sz="3600" dirty="0"/>
            </a:br>
            <a:endParaRPr lang="en-GB" altLang="en-US" sz="2000" dirty="0">
              <a:solidFill>
                <a:schemeClr val="tx2">
                  <a:lumMod val="50000"/>
                </a:schemeClr>
              </a:solidFill>
            </a:endParaRPr>
          </a:p>
        </p:txBody>
      </p:sp>
      <p:grpSp>
        <p:nvGrpSpPr>
          <p:cNvPr id="73" name="Group 72">
            <a:extLst>
              <a:ext uri="{FF2B5EF4-FFF2-40B4-BE49-F238E27FC236}">
                <a16:creationId xmlns:a16="http://schemas.microsoft.com/office/drawing/2014/main" id="{67899209-39A4-45D1-A213-90EE587AE6EE}"/>
              </a:ext>
            </a:extLst>
          </p:cNvPr>
          <p:cNvGrpSpPr/>
          <p:nvPr/>
        </p:nvGrpSpPr>
        <p:grpSpPr>
          <a:xfrm>
            <a:off x="5121037" y="1233895"/>
            <a:ext cx="3067633" cy="2532128"/>
            <a:chOff x="458894" y="2267363"/>
            <a:chExt cx="4320093" cy="4442430"/>
          </a:xfrm>
        </p:grpSpPr>
        <p:pic>
          <p:nvPicPr>
            <p:cNvPr id="74" name="Picture 2">
              <a:extLst>
                <a:ext uri="{FF2B5EF4-FFF2-40B4-BE49-F238E27FC236}">
                  <a16:creationId xmlns:a16="http://schemas.microsoft.com/office/drawing/2014/main" id="{163CE792-6190-4032-BEB8-83E42AFC152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8894" y="2267363"/>
              <a:ext cx="3314704" cy="92075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5A20CE04-D2FD-4442-BF6C-BAEBEE5F6CA2}"/>
                </a:ext>
              </a:extLst>
            </p:cNvPr>
            <p:cNvSpPr/>
            <p:nvPr/>
          </p:nvSpPr>
          <p:spPr>
            <a:xfrm>
              <a:off x="458894" y="3550962"/>
              <a:ext cx="4320093" cy="3158831"/>
            </a:xfrm>
            <a:prstGeom prst="rect">
              <a:avLst/>
            </a:prstGeom>
          </p:spPr>
          <p:txBody>
            <a:bodyPr wrap="square">
              <a:spAutoFit/>
            </a:bodyPr>
            <a:lstStyle/>
            <a:p>
              <a:pPr marR="172924" lvl="0" algn="just">
                <a:tabLst>
                  <a:tab pos="6130932" algn="r"/>
                </a:tabLst>
              </a:pPr>
              <a:r>
                <a:rPr kumimoji="0" lang="en-GB" sz="1200" b="1" i="0" u="none" strike="noStrike" kern="1200" cap="none" spc="0" normalizeH="0" baseline="0" noProof="0" dirty="0">
                  <a:ln>
                    <a:noFill/>
                  </a:ln>
                  <a:solidFill>
                    <a:srgbClr val="E7E6E6">
                      <a:lumMod val="25000"/>
                    </a:srgbClr>
                  </a:solidFill>
                  <a:effectLst/>
                  <a:uLnTx/>
                  <a:uFillTx/>
                  <a:latin typeface="Calibri" panose="020F0502020204030204"/>
                  <a:ea typeface="+mn-ea"/>
                  <a:cs typeface="Times New Roman" panose="02020603050405020304" pitchFamily="18" charset="0"/>
                </a:rPr>
                <a:t>‘</a:t>
              </a:r>
              <a:r>
                <a:rPr lang="en-GB" sz="1200" dirty="0"/>
                <a:t>a typical facility could </a:t>
              </a:r>
              <a:r>
                <a:rPr lang="en-GB" sz="1200" b="1" dirty="0"/>
                <a:t>save up to $29 million annually </a:t>
              </a:r>
              <a:r>
                <a:rPr lang="en-GB" sz="1200" dirty="0"/>
                <a:t>by delivering care in line with cost benchmarks for high-quality hospitals’</a:t>
              </a:r>
            </a:p>
            <a:p>
              <a:pPr marR="172924" lvl="0" algn="just">
                <a:tabLst>
                  <a:tab pos="6130932" algn="r"/>
                </a:tabLst>
              </a:pPr>
              <a:endParaRPr kumimoji="0" lang="en-GB"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Times New Roman" panose="02020603050405020304" pitchFamily="18" charset="0"/>
              </a:endParaRPr>
            </a:p>
            <a:p>
              <a:pPr marR="172924" algn="just">
                <a:tabLst>
                  <a:tab pos="6130932" algn="r"/>
                </a:tabLst>
              </a:pPr>
              <a:r>
                <a:rPr lang="en-GB" sz="900" dirty="0">
                  <a:hlinkClick r:id="rId6"/>
                </a:rPr>
                <a:t>https://www.marketscreener.com/news/High-Quality-Hospitals-Deliver-Lower-Cost-Care-82-of-the-Time--27363041/</a:t>
              </a:r>
              <a:endParaRPr lang="en-GB" sz="900" dirty="0"/>
            </a:p>
            <a:p>
              <a:pPr marR="172924" algn="just">
                <a:tabLst>
                  <a:tab pos="6130932" algn="r"/>
                </a:tabLst>
              </a:pPr>
              <a:endParaRPr lang="en-GB" sz="1200" dirty="0">
                <a:solidFill>
                  <a:srgbClr val="E7E6E6">
                    <a:lumMod val="25000"/>
                  </a:srgbClr>
                </a:solidFill>
                <a:latin typeface="Calibri" panose="020F0502020204030204"/>
                <a:cs typeface="Times New Roman" panose="02020603050405020304" pitchFamily="18" charset="0"/>
              </a:endParaRPr>
            </a:p>
            <a:p>
              <a:pPr marR="172924" lvl="0" algn="just">
                <a:tabLst>
                  <a:tab pos="6130932" algn="r"/>
                </a:tabLst>
              </a:pPr>
              <a:r>
                <a:rPr kumimoji="0" lang="en-GB"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Times New Roman" panose="02020603050405020304" pitchFamily="18" charset="0"/>
                </a:rPr>
                <a:t>Advisory</a:t>
              </a:r>
              <a:r>
                <a:rPr kumimoji="0" lang="en-GB" sz="1200" b="0" i="0" u="none" strike="noStrike" kern="1200" cap="none" spc="0" normalizeH="0" noProof="0" dirty="0">
                  <a:ln>
                    <a:noFill/>
                  </a:ln>
                  <a:solidFill>
                    <a:srgbClr val="E7E6E6">
                      <a:lumMod val="25000"/>
                    </a:srgbClr>
                  </a:solidFill>
                  <a:effectLst/>
                  <a:uLnTx/>
                  <a:uFillTx/>
                  <a:latin typeface="Calibri" panose="020F0502020204030204"/>
                  <a:ea typeface="+mn-ea"/>
                  <a:cs typeface="Times New Roman" panose="02020603050405020304" pitchFamily="18" charset="0"/>
                </a:rPr>
                <a:t> Board – US 2018</a:t>
              </a:r>
              <a:endParaRPr kumimoji="0" lang="en-GB" sz="1200" b="1" i="0" u="none" strike="noStrike" kern="1200" cap="none" spc="0" normalizeH="0" baseline="0" noProof="0" dirty="0">
                <a:ln>
                  <a:noFill/>
                </a:ln>
                <a:solidFill>
                  <a:srgbClr val="2F5597"/>
                </a:solidFill>
                <a:effectLst/>
                <a:uLnTx/>
                <a:uFillTx/>
                <a:latin typeface="Calibri" panose="020F0502020204030204"/>
                <a:ea typeface="Times" pitchFamily="2" charset="0"/>
                <a:cs typeface="Times New Roman" panose="02020603050405020304" pitchFamily="18" charset="0"/>
              </a:endParaRPr>
            </a:p>
          </p:txBody>
        </p:sp>
      </p:grpSp>
      <p:grpSp>
        <p:nvGrpSpPr>
          <p:cNvPr id="76" name="Group 75">
            <a:extLst>
              <a:ext uri="{FF2B5EF4-FFF2-40B4-BE49-F238E27FC236}">
                <a16:creationId xmlns:a16="http://schemas.microsoft.com/office/drawing/2014/main" id="{8C1108A1-9169-4249-87F0-22F288FFAC70}"/>
              </a:ext>
            </a:extLst>
          </p:cNvPr>
          <p:cNvGrpSpPr/>
          <p:nvPr/>
        </p:nvGrpSpPr>
        <p:grpSpPr>
          <a:xfrm>
            <a:off x="8451518" y="1279152"/>
            <a:ext cx="3002665" cy="2459537"/>
            <a:chOff x="5255324" y="2313915"/>
            <a:chExt cx="4228600" cy="4315077"/>
          </a:xfrm>
        </p:grpSpPr>
        <p:pic>
          <p:nvPicPr>
            <p:cNvPr id="77" name="Picture 76" descr="Image result for grattan institute australia">
              <a:extLst>
                <a:ext uri="{FF2B5EF4-FFF2-40B4-BE49-F238E27FC236}">
                  <a16:creationId xmlns:a16="http://schemas.microsoft.com/office/drawing/2014/main" id="{19C4098D-5231-4B37-B1A5-C004C28E96AF}"/>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658" y="2313915"/>
              <a:ext cx="3440698" cy="948604"/>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503E39F6-DD33-4F19-9DFD-711C0B3C8075}"/>
                </a:ext>
              </a:extLst>
            </p:cNvPr>
            <p:cNvSpPr/>
            <p:nvPr/>
          </p:nvSpPr>
          <p:spPr>
            <a:xfrm>
              <a:off x="5255324" y="3551156"/>
              <a:ext cx="4228600" cy="3077836"/>
            </a:xfrm>
            <a:prstGeom prst="rect">
              <a:avLst/>
            </a:prstGeom>
          </p:spPr>
          <p:txBody>
            <a:bodyPr wrap="square">
              <a:spAutoFit/>
            </a:bodyPr>
            <a:lstStyle/>
            <a:p>
              <a:pPr marR="172924" lvl="0" algn="just">
                <a:tabLst>
                  <a:tab pos="6130932" algn="r"/>
                </a:tabLst>
              </a:pPr>
              <a:r>
                <a:rPr kumimoji="0" lang="en-GB" sz="1200" b="1" i="0" u="none" strike="noStrike" kern="1200" cap="none" spc="0" normalizeH="0" baseline="0" noProof="0" dirty="0">
                  <a:ln>
                    <a:noFill/>
                  </a:ln>
                  <a:solidFill>
                    <a:srgbClr val="E7E6E6">
                      <a:lumMod val="25000"/>
                    </a:srgbClr>
                  </a:solidFill>
                  <a:effectLst/>
                  <a:uLnTx/>
                  <a:uFillTx/>
                  <a:latin typeface="Calibri" panose="020F0502020204030204"/>
                  <a:ea typeface="+mn-ea"/>
                  <a:cs typeface="Times New Roman" panose="02020603050405020304" pitchFamily="18" charset="0"/>
                </a:rPr>
                <a:t>‘</a:t>
              </a:r>
              <a:r>
                <a:rPr kumimoji="0" lang="en-GB" sz="1200" i="0" u="none" strike="noStrike" kern="1200" cap="none" spc="0" normalizeH="0" baseline="0" noProof="0" dirty="0">
                  <a:ln>
                    <a:noFill/>
                  </a:ln>
                  <a:solidFill>
                    <a:srgbClr val="E7E6E6">
                      <a:lumMod val="25000"/>
                    </a:srgbClr>
                  </a:solidFill>
                  <a:effectLst/>
                  <a:uLnTx/>
                  <a:uFillTx/>
                  <a:latin typeface="Calibri" panose="020F0502020204030204"/>
                  <a:ea typeface="+mn-ea"/>
                  <a:cs typeface="Times New Roman" panose="02020603050405020304" pitchFamily="18" charset="0"/>
                </a:rPr>
                <a:t>if</a:t>
              </a:r>
              <a:r>
                <a:rPr kumimoji="0" lang="en-GB" sz="1200" b="1" i="0" u="none" strike="noStrike" kern="1200" cap="none" spc="0" normalizeH="0" baseline="0" noProof="0" dirty="0">
                  <a:ln>
                    <a:noFill/>
                  </a:ln>
                  <a:solidFill>
                    <a:srgbClr val="E7E6E6">
                      <a:lumMod val="25000"/>
                    </a:srgbClr>
                  </a:solidFill>
                  <a:effectLst/>
                  <a:uLnTx/>
                  <a:uFillTx/>
                  <a:latin typeface="Calibri" panose="020F0502020204030204"/>
                  <a:ea typeface="+mn-ea"/>
                  <a:cs typeface="Times New Roman" panose="02020603050405020304" pitchFamily="18" charset="0"/>
                </a:rPr>
                <a:t> </a:t>
              </a:r>
              <a:r>
                <a:rPr lang="en-GB" sz="1200" dirty="0"/>
                <a:t>all hospitals lifted their performance to match best 10%, an extra 250,000 patients would go home complication-free – </a:t>
              </a:r>
              <a:r>
                <a:rPr lang="en-GB" sz="1200" b="1" dirty="0"/>
                <a:t>saving about £800 million every year’ </a:t>
              </a:r>
            </a:p>
            <a:p>
              <a:pPr marR="172924" lvl="0" algn="just">
                <a:tabLst>
                  <a:tab pos="6130932" algn="r"/>
                </a:tabLst>
              </a:pPr>
              <a:endParaRPr kumimoji="0" lang="en-GB" sz="1200" b="1" i="0" u="none" strike="noStrike" kern="1200" cap="none" spc="0" normalizeH="0" baseline="0" noProof="0" dirty="0">
                <a:ln>
                  <a:noFill/>
                </a:ln>
                <a:solidFill>
                  <a:srgbClr val="E7E6E6">
                    <a:lumMod val="25000"/>
                  </a:srgbClr>
                </a:solidFill>
                <a:effectLst/>
                <a:uLnTx/>
                <a:uFillTx/>
                <a:latin typeface="Calibri" panose="020F0502020204030204"/>
                <a:ea typeface="+mn-ea"/>
                <a:cs typeface="Times New Roman" panose="02020603050405020304" pitchFamily="18" charset="0"/>
              </a:endParaRPr>
            </a:p>
            <a:p>
              <a:pPr marR="172924" lvl="0" algn="just">
                <a:tabLst>
                  <a:tab pos="6130932" algn="r"/>
                </a:tabLst>
              </a:pPr>
              <a:r>
                <a:rPr lang="en-GB" sz="1050" dirty="0">
                  <a:hlinkClick r:id="rId8"/>
                </a:rPr>
                <a:t>https://grattan.edu.au/report/safer-care-saves-money/</a:t>
              </a:r>
              <a:endParaRPr lang="en-GB" sz="1050" dirty="0"/>
            </a:p>
            <a:p>
              <a:pPr marR="172924" lvl="0" algn="just">
                <a:tabLst>
                  <a:tab pos="6130932" algn="r"/>
                </a:tabLst>
              </a:pPr>
              <a:endParaRPr kumimoji="0" lang="en-GB"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Times New Roman" panose="02020603050405020304" pitchFamily="18" charset="0"/>
              </a:endParaRPr>
            </a:p>
            <a:p>
              <a:pPr marR="172924" lvl="0" algn="just">
                <a:tabLst>
                  <a:tab pos="6130932" algn="r"/>
                </a:tabLst>
              </a:pPr>
              <a:r>
                <a:rPr kumimoji="0" lang="en-GB" sz="1200" b="0" i="0" u="none" strike="noStrike" kern="1200" cap="none" spc="0" normalizeH="0" baseline="0" noProof="0" dirty="0">
                  <a:ln>
                    <a:noFill/>
                  </a:ln>
                  <a:solidFill>
                    <a:srgbClr val="E7E6E6">
                      <a:lumMod val="25000"/>
                    </a:srgbClr>
                  </a:solidFill>
                  <a:effectLst/>
                  <a:uLnTx/>
                  <a:uFillTx/>
                  <a:latin typeface="Calibri" panose="020F0502020204030204"/>
                  <a:ea typeface="+mn-ea"/>
                  <a:cs typeface="Times New Roman" panose="02020603050405020304" pitchFamily="18" charset="0"/>
                </a:rPr>
                <a:t>Grattan Institute</a:t>
              </a:r>
              <a:r>
                <a:rPr kumimoji="0" lang="en-GB" sz="1200" b="0" i="0" u="none" strike="noStrike" kern="1200" cap="none" spc="0" normalizeH="0" noProof="0" dirty="0">
                  <a:ln>
                    <a:noFill/>
                  </a:ln>
                  <a:solidFill>
                    <a:srgbClr val="E7E6E6">
                      <a:lumMod val="25000"/>
                    </a:srgbClr>
                  </a:solidFill>
                  <a:effectLst/>
                  <a:uLnTx/>
                  <a:uFillTx/>
                  <a:latin typeface="Calibri" panose="020F0502020204030204"/>
                  <a:ea typeface="+mn-ea"/>
                  <a:cs typeface="Times New Roman" panose="02020603050405020304" pitchFamily="18" charset="0"/>
                </a:rPr>
                <a:t> - Australia</a:t>
              </a:r>
              <a:endParaRPr kumimoji="0" lang="en-GB" sz="1200" b="1" i="0" u="none" strike="noStrike" kern="1200" cap="none" spc="0" normalizeH="0" baseline="0" noProof="0" dirty="0">
                <a:ln>
                  <a:noFill/>
                </a:ln>
                <a:solidFill>
                  <a:srgbClr val="2F5597"/>
                </a:solidFill>
                <a:effectLst/>
                <a:uLnTx/>
                <a:uFillTx/>
                <a:latin typeface="Calibri" panose="020F0502020204030204"/>
                <a:ea typeface="Times" pitchFamily="2" charset="0"/>
                <a:cs typeface="Times New Roman" panose="02020603050405020304" pitchFamily="18" charset="0"/>
              </a:endParaRPr>
            </a:p>
          </p:txBody>
        </p:sp>
      </p:grpSp>
      <p:sp>
        <p:nvSpPr>
          <p:cNvPr id="82" name="Footer Placeholder 4">
            <a:extLst>
              <a:ext uri="{FF2B5EF4-FFF2-40B4-BE49-F238E27FC236}">
                <a16:creationId xmlns:a16="http://schemas.microsoft.com/office/drawing/2014/main" id="{23F80A89-6129-4063-829C-007E5F4C1CF8}"/>
              </a:ext>
            </a:extLst>
          </p:cNvPr>
          <p:cNvSpPr txBox="1">
            <a:spLocks/>
          </p:cNvSpPr>
          <p:nvPr/>
        </p:nvSpPr>
        <p:spPr>
          <a:xfrm>
            <a:off x="3748249" y="68629"/>
            <a:ext cx="3669517"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lumMod val="50000"/>
                  </a:schemeClr>
                </a:solidFill>
              </a:rPr>
              <a:t>Copyright - All Rights Reserved C2-Ai 2019</a:t>
            </a:r>
          </a:p>
        </p:txBody>
      </p:sp>
      <p:sp>
        <p:nvSpPr>
          <p:cNvPr id="83" name="Rectangle 82">
            <a:extLst>
              <a:ext uri="{FF2B5EF4-FFF2-40B4-BE49-F238E27FC236}">
                <a16:creationId xmlns:a16="http://schemas.microsoft.com/office/drawing/2014/main" id="{5FCF7B28-AE71-4DF5-A00E-9D1095B6AAEB}"/>
              </a:ext>
            </a:extLst>
          </p:cNvPr>
          <p:cNvSpPr/>
          <p:nvPr/>
        </p:nvSpPr>
        <p:spPr>
          <a:xfrm>
            <a:off x="125084" y="3198168"/>
            <a:ext cx="4491994" cy="338554"/>
          </a:xfrm>
          <a:prstGeom prst="rect">
            <a:avLst/>
          </a:prstGeom>
        </p:spPr>
        <p:txBody>
          <a:bodyPr wrap="square">
            <a:spAutoFit/>
          </a:bodyPr>
          <a:lstStyle/>
          <a:p>
            <a:endParaRPr lang="en-GB" sz="800" dirty="0"/>
          </a:p>
          <a:p>
            <a:endParaRPr lang="en-GB" sz="800" dirty="0"/>
          </a:p>
        </p:txBody>
      </p:sp>
      <p:sp>
        <p:nvSpPr>
          <p:cNvPr id="84" name="Rectangle 83">
            <a:extLst>
              <a:ext uri="{FF2B5EF4-FFF2-40B4-BE49-F238E27FC236}">
                <a16:creationId xmlns:a16="http://schemas.microsoft.com/office/drawing/2014/main" id="{73AEEA2F-362D-4E4B-964A-3E4B9BE01165}"/>
              </a:ext>
            </a:extLst>
          </p:cNvPr>
          <p:cNvSpPr/>
          <p:nvPr/>
        </p:nvSpPr>
        <p:spPr>
          <a:xfrm>
            <a:off x="219868" y="1770038"/>
            <a:ext cx="4491994" cy="2015936"/>
          </a:xfrm>
          <a:prstGeom prst="rect">
            <a:avLst/>
          </a:prstGeom>
        </p:spPr>
        <p:txBody>
          <a:bodyPr wrap="square">
            <a:spAutoFit/>
          </a:bodyPr>
          <a:lstStyle/>
          <a:p>
            <a:r>
              <a:rPr lang="en-GB" sz="1100" dirty="0">
                <a:solidFill>
                  <a:srgbClr val="222222"/>
                </a:solidFill>
                <a:latin typeface="Calibri" panose="020F0502020204030204" pitchFamily="34" charset="0"/>
                <a:ea typeface="Times New Roman" panose="02020603050405020304" pitchFamily="18" charset="0"/>
              </a:rPr>
              <a:t>‘In 2013/14, 1.4 million patient safety incidents were reported to the NHS. </a:t>
            </a:r>
          </a:p>
          <a:p>
            <a:r>
              <a:rPr lang="en-GB" sz="1100" dirty="0">
                <a:solidFill>
                  <a:srgbClr val="222222"/>
                </a:solidFill>
                <a:latin typeface="Calibri" panose="020F0502020204030204" pitchFamily="34" charset="0"/>
                <a:ea typeface="Times New Roman" panose="02020603050405020304" pitchFamily="18" charset="0"/>
              </a:rPr>
              <a:t>Around 1.3 million of these were categorised as ‘low harm’ or ‘no harm’; 49,000 incidents resulted in ‘moderate harm’; </a:t>
            </a:r>
            <a:r>
              <a:rPr lang="en-GB" sz="1100" b="1" dirty="0">
                <a:solidFill>
                  <a:srgbClr val="222222"/>
                </a:solidFill>
                <a:latin typeface="Calibri" panose="020F0502020204030204" pitchFamily="34" charset="0"/>
                <a:ea typeface="Times New Roman" panose="02020603050405020304" pitchFamily="18" charset="0"/>
              </a:rPr>
              <a:t>4,500 in ‘severe harm’; and there were 338 ‘never events’.</a:t>
            </a:r>
          </a:p>
          <a:p>
            <a:r>
              <a:rPr lang="en-GB" sz="1100" dirty="0">
                <a:solidFill>
                  <a:srgbClr val="222222"/>
                </a:solidFill>
                <a:latin typeface="Calibri" panose="020F0502020204030204" pitchFamily="34" charset="0"/>
                <a:ea typeface="Times New Roman" panose="02020603050405020304" pitchFamily="18" charset="0"/>
              </a:rPr>
              <a:t>Half of all patient safety incidents are thought to be avoidable.</a:t>
            </a:r>
          </a:p>
          <a:p>
            <a:r>
              <a:rPr lang="en-GB" sz="1100" dirty="0">
                <a:solidFill>
                  <a:srgbClr val="222222"/>
                </a:solidFill>
                <a:latin typeface="Calibri" panose="020F0502020204030204" pitchFamily="34" charset="0"/>
                <a:ea typeface="Times New Roman" panose="02020603050405020304" pitchFamily="18" charset="0"/>
              </a:rPr>
              <a:t>However these numbers are likely to be an underestimate due to the well-recognised issue of underreporting.” </a:t>
            </a:r>
          </a:p>
          <a:p>
            <a:endParaRPr lang="en-GB" sz="1000" dirty="0">
              <a:solidFill>
                <a:srgbClr val="222222"/>
              </a:solidFill>
              <a:latin typeface="Calibri" panose="020F0502020204030204" pitchFamily="34" charset="0"/>
            </a:endParaRPr>
          </a:p>
          <a:p>
            <a:r>
              <a:rPr lang="en-GB" sz="900" dirty="0">
                <a:hlinkClick r:id="rId9"/>
              </a:rPr>
              <a:t>https://www.hee.nhs.uk/sites/default/files/documents/Improving%20safety%20through%20education%20and%20training.pdf</a:t>
            </a:r>
            <a:endParaRPr lang="en-GB" sz="900" dirty="0"/>
          </a:p>
          <a:p>
            <a:endParaRPr lang="en-GB" sz="1000" dirty="0"/>
          </a:p>
          <a:p>
            <a:r>
              <a:rPr lang="en-GB" sz="1000" dirty="0"/>
              <a:t>HEE – UK 2016</a:t>
            </a:r>
          </a:p>
        </p:txBody>
      </p:sp>
      <p:sp>
        <p:nvSpPr>
          <p:cNvPr id="86" name="Rectangle 85">
            <a:extLst>
              <a:ext uri="{FF2B5EF4-FFF2-40B4-BE49-F238E27FC236}">
                <a16:creationId xmlns:a16="http://schemas.microsoft.com/office/drawing/2014/main" id="{DBBD1338-8983-4359-B113-083944070104}"/>
              </a:ext>
            </a:extLst>
          </p:cNvPr>
          <p:cNvSpPr/>
          <p:nvPr/>
        </p:nvSpPr>
        <p:spPr>
          <a:xfrm>
            <a:off x="151005" y="5852409"/>
            <a:ext cx="3414653" cy="292259"/>
          </a:xfrm>
          <a:prstGeom prst="rect">
            <a:avLst/>
          </a:prstGeom>
        </p:spPr>
        <p:txBody>
          <a:bodyPr wrap="none">
            <a:spAutoFit/>
          </a:bodyPr>
          <a:lstStyle/>
          <a:p>
            <a:pPr>
              <a:lnSpc>
                <a:spcPct val="115000"/>
              </a:lnSpc>
              <a:spcAft>
                <a:spcPts val="600"/>
              </a:spcAft>
            </a:pPr>
            <a:r>
              <a:rPr lang="en-GB" sz="1200" dirty="0">
                <a:solidFill>
                  <a:srgbClr val="222222"/>
                </a:solidFill>
                <a:latin typeface="Calibri" panose="020F0502020204030204" pitchFamily="34" charset="0"/>
                <a:ea typeface="Times New Roman" panose="02020603050405020304" pitchFamily="18" charset="0"/>
                <a:cs typeface="Calibri" panose="020F0502020204030204" pitchFamily="34" charset="0"/>
              </a:rPr>
              <a:t>A report for the General Medical Council - July 2017</a:t>
            </a:r>
            <a:endParaRPr lang="en-GB"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0" name="Rectangle 89">
            <a:extLst>
              <a:ext uri="{FF2B5EF4-FFF2-40B4-BE49-F238E27FC236}">
                <a16:creationId xmlns:a16="http://schemas.microsoft.com/office/drawing/2014/main" id="{61C0F54D-3B1A-4BDA-B523-6D6695BC8620}"/>
              </a:ext>
            </a:extLst>
          </p:cNvPr>
          <p:cNvSpPr/>
          <p:nvPr/>
        </p:nvSpPr>
        <p:spPr>
          <a:xfrm>
            <a:off x="151005" y="4391208"/>
            <a:ext cx="4466073" cy="1439240"/>
          </a:xfrm>
          <a:prstGeom prst="rect">
            <a:avLst/>
          </a:prstGeom>
        </p:spPr>
        <p:txBody>
          <a:bodyPr wrap="square">
            <a:spAutoFit/>
          </a:bodyPr>
          <a:lstStyle/>
          <a:p>
            <a:pPr>
              <a:lnSpc>
                <a:spcPct val="115000"/>
              </a:lnSpc>
              <a:spcAft>
                <a:spcPts val="600"/>
              </a:spcAft>
            </a:pPr>
            <a:r>
              <a:rPr lang="en-GB" sz="1200" dirty="0">
                <a:solidFill>
                  <a:srgbClr val="222222"/>
                </a:solidFill>
                <a:latin typeface="Calibri" panose="020F0502020204030204" pitchFamily="34" charset="0"/>
                <a:ea typeface="Times New Roman" panose="02020603050405020304" pitchFamily="18" charset="0"/>
                <a:cs typeface="Calibri" panose="020F0502020204030204" pitchFamily="34" charset="0"/>
              </a:rPr>
              <a:t>Reducing the risk of patient harm during the process of healthcare delivery is at the forefront of policy and practice.</a:t>
            </a:r>
          </a:p>
          <a:p>
            <a:pPr>
              <a:lnSpc>
                <a:spcPct val="115000"/>
              </a:lnSpc>
              <a:spcAft>
                <a:spcPts val="600"/>
              </a:spcAft>
            </a:pPr>
            <a:r>
              <a:rPr lang="en-GB" sz="12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Preventable patient harm affects nearly one out of 20 patients </a:t>
            </a:r>
            <a:r>
              <a:rPr lang="en-GB" sz="1200" dirty="0">
                <a:solidFill>
                  <a:srgbClr val="222222"/>
                </a:solidFill>
                <a:latin typeface="Calibri" panose="020F0502020204030204" pitchFamily="34" charset="0"/>
                <a:ea typeface="Times New Roman" panose="02020603050405020304" pitchFamily="18" charset="0"/>
                <a:cs typeface="Calibri" panose="020F0502020204030204" pitchFamily="34" charset="0"/>
              </a:rPr>
              <a:t>in health care services.</a:t>
            </a:r>
          </a:p>
          <a:p>
            <a:pPr>
              <a:lnSpc>
                <a:spcPct val="115000"/>
              </a:lnSpc>
              <a:spcAft>
                <a:spcPts val="600"/>
              </a:spcAft>
            </a:pPr>
            <a:r>
              <a:rPr lang="en-GB" sz="1000" dirty="0">
                <a:hlinkClick r:id="rId10"/>
              </a:rPr>
              <a:t>https://www.gmc-uk.org/-/media/documents/preventable-patient-harm-across-health-care-services_pdf-73538295.pdf</a:t>
            </a:r>
            <a:endParaRPr lang="en-GB" sz="10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2" name="Rectangle 91">
            <a:extLst>
              <a:ext uri="{FF2B5EF4-FFF2-40B4-BE49-F238E27FC236}">
                <a16:creationId xmlns:a16="http://schemas.microsoft.com/office/drawing/2014/main" id="{0986B7F1-C12C-49CD-A31F-B93847AF384F}"/>
              </a:ext>
            </a:extLst>
          </p:cNvPr>
          <p:cNvSpPr/>
          <p:nvPr/>
        </p:nvSpPr>
        <p:spPr>
          <a:xfrm>
            <a:off x="5318839" y="4158998"/>
            <a:ext cx="6096000" cy="2417713"/>
          </a:xfrm>
          <a:prstGeom prst="rect">
            <a:avLst/>
          </a:prstGeom>
        </p:spPr>
        <p:txBody>
          <a:bodyPr>
            <a:spAutoFit/>
          </a:bodyPr>
          <a:lstStyle/>
          <a:p>
            <a:pPr>
              <a:lnSpc>
                <a:spcPct val="115000"/>
              </a:lnSpc>
              <a:spcAft>
                <a:spcPts val="600"/>
              </a:spcAft>
            </a:pPr>
            <a:r>
              <a:rPr lang="en-GB" sz="1200" dirty="0">
                <a:solidFill>
                  <a:srgbClr val="222222"/>
                </a:solidFill>
                <a:latin typeface="Calibri" panose="020F0502020204030204" pitchFamily="34" charset="0"/>
                <a:ea typeface="Times New Roman" panose="02020603050405020304" pitchFamily="18" charset="0"/>
                <a:cs typeface="Calibri" panose="020F0502020204030204" pitchFamily="34" charset="0"/>
              </a:rPr>
              <a:t>Our systems are very sensitive, such that for one of the USA’s largest chains - one that already has a reputation for instilling an aviation-level safety culture - </a:t>
            </a:r>
            <a:r>
              <a:rPr lang="en-GB" sz="120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we could still tell them which were the 6 surgeons (in 1,000 doctors) who on a risk-adjusted basis had outlying practice for low-level but recurring complications. </a:t>
            </a:r>
          </a:p>
          <a:p>
            <a:pPr>
              <a:lnSpc>
                <a:spcPct val="115000"/>
              </a:lnSpc>
              <a:spcAft>
                <a:spcPts val="600"/>
              </a:spcAft>
            </a:pPr>
            <a:r>
              <a:rPr lang="en-GB" sz="1200" dirty="0">
                <a:solidFill>
                  <a:srgbClr val="222222"/>
                </a:solidFill>
                <a:latin typeface="Calibri" panose="020F0502020204030204" pitchFamily="34" charset="0"/>
                <a:ea typeface="Times New Roman" panose="02020603050405020304" pitchFamily="18" charset="0"/>
                <a:cs typeface="Calibri" panose="020F0502020204030204" pitchFamily="34" charset="0"/>
              </a:rPr>
              <a:t>We also identified a range of ward-based harm issues, less than 13% of which had been captured by their routine monitoring and incident reporting. </a:t>
            </a:r>
          </a:p>
          <a:p>
            <a:pPr>
              <a:lnSpc>
                <a:spcPct val="115000"/>
              </a:lnSpc>
              <a:spcAft>
                <a:spcPts val="600"/>
              </a:spcAft>
            </a:pPr>
            <a:r>
              <a:rPr lang="en-GB" sz="1200" dirty="0"/>
              <a:t>The result is that we give visibility on problems that no one else can find, but also pinpoint their origins and provide the solutions. And we give international validation for the good performers. So this is not about policing, it is about improving quality, driving reputation and saving money. </a:t>
            </a:r>
          </a:p>
          <a:p>
            <a:pPr>
              <a:lnSpc>
                <a:spcPct val="115000"/>
              </a:lnSpc>
              <a:spcAft>
                <a:spcPts val="600"/>
              </a:spcAft>
            </a:pPr>
            <a:endParaRPr lang="en-GB" sz="11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5404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fill="hold"/>
                                        <p:tgtEl>
                                          <p:spTgt spid="76"/>
                                        </p:tgtEl>
                                        <p:attrNameLst>
                                          <p:attrName>ppt_x</p:attrName>
                                        </p:attrNameLst>
                                      </p:cBhvr>
                                      <p:tavLst>
                                        <p:tav tm="0">
                                          <p:val>
                                            <p:strVal val="#ppt_x"/>
                                          </p:val>
                                        </p:tav>
                                        <p:tav tm="100000">
                                          <p:val>
                                            <p:strVal val="#ppt_x"/>
                                          </p:val>
                                        </p:tav>
                                      </p:tavLst>
                                    </p:anim>
                                    <p:anim calcmode="lin" valueType="num">
                                      <p:cBhvr additive="base">
                                        <p:cTn id="1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2">
            <a:extLst>
              <a:ext uri="{FF2B5EF4-FFF2-40B4-BE49-F238E27FC236}">
                <a16:creationId xmlns:a16="http://schemas.microsoft.com/office/drawing/2014/main" id="{07764C7F-1790-4005-ADBB-C3E4107B5CF7}"/>
              </a:ext>
            </a:extLst>
          </p:cNvPr>
          <p:cNvSpPr txBox="1">
            <a:spLocks/>
          </p:cNvSpPr>
          <p:nvPr/>
        </p:nvSpPr>
        <p:spPr>
          <a:xfrm>
            <a:off x="7343895" y="4252357"/>
            <a:ext cx="4232061" cy="4329749"/>
          </a:xfrm>
          <a:prstGeom prst="rect">
            <a:avLst/>
          </a:prstGeom>
        </p:spPr>
        <p:txBody>
          <a:bodyPr vert="horz" lIns="99060" tIns="49530" rIns="99060" bIns="4953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63D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schemeClr val="tx1"/>
                </a:solidFill>
                <a:effectLst/>
                <a:uLnTx/>
                <a:uFillTx/>
                <a:latin typeface="Calibri" panose="020F0502020204030204"/>
                <a:ea typeface="+mn-ea"/>
                <a:cs typeface="+mn-cs"/>
              </a:rPr>
              <a:t>Avoidable costs and therefore (in)efficiency can be identified - for example:</a:t>
            </a:r>
          </a:p>
          <a:p>
            <a:pPr marL="185732" marR="0" lvl="0" indent="-185732"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chemeClr val="tx1"/>
                </a:solidFill>
                <a:effectLst/>
                <a:uLnTx/>
                <a:uFillTx/>
                <a:latin typeface="Calibri" panose="020F0502020204030204"/>
                <a:ea typeface="+mn-ea"/>
                <a:cs typeface="+mn-cs"/>
              </a:rPr>
              <a:t>complaints and litigation; </a:t>
            </a:r>
          </a:p>
          <a:p>
            <a:pPr marL="185732" marR="0" lvl="0" indent="-185732"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chemeClr val="tx1"/>
                </a:solidFill>
                <a:effectLst/>
                <a:uLnTx/>
                <a:uFillTx/>
                <a:latin typeface="Calibri" panose="020F0502020204030204"/>
                <a:ea typeface="+mn-ea"/>
                <a:cs typeface="+mn-cs"/>
              </a:rPr>
              <a:t>increased length of stay due to hospital acquired problems;</a:t>
            </a:r>
          </a:p>
          <a:p>
            <a:pPr marL="185732" marR="0" lvl="0" indent="-185732"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chemeClr val="tx1"/>
                </a:solidFill>
                <a:effectLst/>
                <a:uLnTx/>
                <a:uFillTx/>
                <a:latin typeface="Calibri" panose="020F0502020204030204"/>
                <a:ea typeface="+mn-ea"/>
                <a:cs typeface="+mn-cs"/>
              </a:rPr>
              <a:t>avoidable use of HDU/ITU; and</a:t>
            </a:r>
          </a:p>
          <a:p>
            <a:pPr marL="185732" marR="0" lvl="0" indent="-185732"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chemeClr val="tx1"/>
                </a:solidFill>
                <a:effectLst/>
                <a:uLnTx/>
                <a:uFillTx/>
                <a:latin typeface="Calibri" panose="020F0502020204030204"/>
                <a:ea typeface="+mn-ea"/>
                <a:cs typeface="+mn-cs"/>
              </a:rPr>
              <a:t>return to theatre/unnecessary surgery and equipment usage</a:t>
            </a:r>
          </a:p>
        </p:txBody>
      </p:sp>
      <p:sp>
        <p:nvSpPr>
          <p:cNvPr id="44" name="Content Placeholder 2">
            <a:extLst>
              <a:ext uri="{FF2B5EF4-FFF2-40B4-BE49-F238E27FC236}">
                <a16:creationId xmlns:a16="http://schemas.microsoft.com/office/drawing/2014/main" id="{B4F775A0-5797-4ABF-AB56-C616769F1600}"/>
              </a:ext>
            </a:extLst>
          </p:cNvPr>
          <p:cNvSpPr txBox="1">
            <a:spLocks/>
          </p:cNvSpPr>
          <p:nvPr/>
        </p:nvSpPr>
        <p:spPr>
          <a:xfrm>
            <a:off x="7346088" y="1592244"/>
            <a:ext cx="4232061" cy="43297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GB" sz="1000" b="1" dirty="0">
                <a:latin typeface="Calibri" panose="020F0502020204030204"/>
              </a:rPr>
              <a:t>Applying the Harris </a:t>
            </a:r>
            <a:r>
              <a:rPr lang="en-GB" sz="1000" b="1" dirty="0" err="1">
                <a:latin typeface="Calibri" panose="020F0502020204030204"/>
              </a:rPr>
              <a:t>Opex</a:t>
            </a:r>
            <a:r>
              <a:rPr lang="en-GB" sz="1000" b="1" dirty="0">
                <a:latin typeface="Calibri" panose="020F0502020204030204"/>
              </a:rPr>
              <a:t> Tracker analysis to an organisation helps:</a:t>
            </a:r>
          </a:p>
          <a:p>
            <a:pPr marL="185732" indent="-185732">
              <a:defRPr/>
            </a:pPr>
            <a:r>
              <a:rPr lang="en-GB" sz="1000" dirty="0">
                <a:latin typeface="Calibri" panose="020F0502020204030204"/>
              </a:rPr>
              <a:t>Pinpoint the services costing money due to poor quality </a:t>
            </a:r>
          </a:p>
          <a:p>
            <a:pPr marL="185732" indent="-185732">
              <a:defRPr/>
            </a:pPr>
            <a:r>
              <a:rPr lang="en-GB" sz="1000" dirty="0">
                <a:latin typeface="Calibri" panose="020F0502020204030204"/>
              </a:rPr>
              <a:t>Identify and focus on the biggest cost area for maximum results the professionals who deliver it. </a:t>
            </a:r>
          </a:p>
          <a:p>
            <a:pPr marL="185732" indent="-185732">
              <a:defRPr/>
            </a:pPr>
            <a:r>
              <a:rPr lang="en-GB" sz="1000" dirty="0">
                <a:latin typeface="Calibri" panose="020F0502020204030204"/>
              </a:rPr>
              <a:t>Understand what the quality shortfalls are and how to correct them, so improvements can be made rapidly </a:t>
            </a:r>
          </a:p>
          <a:p>
            <a:pPr marL="185732" indent="-185732">
              <a:defRPr/>
            </a:pPr>
            <a:r>
              <a:rPr lang="en-GB" sz="1000" dirty="0">
                <a:latin typeface="Calibri" panose="020F0502020204030204"/>
              </a:rPr>
              <a:t>Chart the financial impact of service changes </a:t>
            </a:r>
          </a:p>
          <a:p>
            <a:pPr marL="185732" indent="-185732">
              <a:defRPr/>
            </a:pPr>
            <a:r>
              <a:rPr lang="en-GB" sz="1000" dirty="0">
                <a:latin typeface="Calibri" panose="020F0502020204030204"/>
              </a:rPr>
              <a:t>Identify where higher quality services are creating savings to share cost-effective models of care able to show it anecdotally. </a:t>
            </a:r>
          </a:p>
          <a:p>
            <a:pPr marL="185732" indent="-185732">
              <a:defRPr/>
            </a:pPr>
            <a:r>
              <a:rPr lang="en-GB" sz="1000" dirty="0">
                <a:latin typeface="Calibri" panose="020F0502020204030204"/>
              </a:rPr>
              <a:t>Benchmark an organisation internationally </a:t>
            </a:r>
          </a:p>
        </p:txBody>
      </p:sp>
      <p:sp>
        <p:nvSpPr>
          <p:cNvPr id="46" name="Content Placeholder 2">
            <a:extLst>
              <a:ext uri="{FF2B5EF4-FFF2-40B4-BE49-F238E27FC236}">
                <a16:creationId xmlns:a16="http://schemas.microsoft.com/office/drawing/2014/main" id="{38122E0D-CA9E-4A65-8F0E-9030A6A35F32}"/>
              </a:ext>
            </a:extLst>
          </p:cNvPr>
          <p:cNvSpPr txBox="1">
            <a:spLocks/>
          </p:cNvSpPr>
          <p:nvPr/>
        </p:nvSpPr>
        <p:spPr>
          <a:xfrm>
            <a:off x="231162" y="2117320"/>
            <a:ext cx="6095999" cy="4485500"/>
          </a:xfrm>
          <a:prstGeom prst="rect">
            <a:avLst/>
          </a:prstGeom>
        </p:spPr>
        <p:txBody>
          <a:bodyPr vert="horz" lIns="99060" tIns="49530" rIns="99060" bIns="4953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163D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163D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chemeClr val="tx1"/>
                </a:solidFill>
                <a:effectLst/>
                <a:uLnTx/>
                <a:uFillTx/>
                <a:latin typeface="Calibri" panose="020F0502020204030204"/>
                <a:ea typeface="+mn-ea"/>
                <a:cs typeface="+mn-cs"/>
              </a:rPr>
              <a:t>Hospitals and finance directors under pressure to make savings the clear choice is to cut services and staff, but this can place them in direct conflict with the founding principles of healthcare and the professionals who deliver it.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chemeClr val="tx1"/>
                </a:solidFill>
                <a:effectLst/>
                <a:uLnTx/>
                <a:uFillTx/>
                <a:latin typeface="Calibri" panose="020F0502020204030204"/>
                <a:ea typeface="+mn-ea"/>
                <a:cs typeface="+mn-cs"/>
              </a:rPr>
              <a:t>Our ground-breaking model built around our core algorithms and analytical engine is called the Harris Unit.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schemeClr val="tx1"/>
                </a:solidFill>
                <a:effectLst/>
                <a:uLnTx/>
                <a:uFillTx/>
                <a:latin typeface="Calibri" panose="020F0502020204030204"/>
                <a:ea typeface="+mn-ea"/>
                <a:cs typeface="+mn-cs"/>
              </a:rPr>
              <a:t>It creates a sophisticated but accessible ‘profit and loss’ to show on a single page the economic impact (positive and negative) of the quality of care across a hospital.</a:t>
            </a:r>
          </a:p>
        </p:txBody>
      </p:sp>
      <p:sp>
        <p:nvSpPr>
          <p:cNvPr id="47" name="Title 1">
            <a:extLst>
              <a:ext uri="{FF2B5EF4-FFF2-40B4-BE49-F238E27FC236}">
                <a16:creationId xmlns:a16="http://schemas.microsoft.com/office/drawing/2014/main" id="{80FD513A-56C9-4460-AF15-7C32124D8234}"/>
              </a:ext>
            </a:extLst>
          </p:cNvPr>
          <p:cNvSpPr txBox="1">
            <a:spLocks/>
          </p:cNvSpPr>
          <p:nvPr/>
        </p:nvSpPr>
        <p:spPr>
          <a:xfrm>
            <a:off x="916000" y="1526724"/>
            <a:ext cx="8543925" cy="3159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solidFill>
                  <a:schemeClr val="accent1">
                    <a:lumMod val="75000"/>
                  </a:schemeClr>
                </a:solidFill>
                <a:latin typeface="+mn-lt"/>
              </a:rPr>
              <a:t>Harris </a:t>
            </a:r>
            <a:r>
              <a:rPr lang="en-GB" sz="2000" dirty="0" err="1">
                <a:solidFill>
                  <a:schemeClr val="accent1">
                    <a:lumMod val="75000"/>
                  </a:schemeClr>
                </a:solidFill>
                <a:latin typeface="+mn-lt"/>
              </a:rPr>
              <a:t>Opex</a:t>
            </a:r>
            <a:r>
              <a:rPr lang="en-GB" sz="2000" dirty="0">
                <a:solidFill>
                  <a:schemeClr val="accent1">
                    <a:lumMod val="75000"/>
                  </a:schemeClr>
                </a:solidFill>
                <a:latin typeface="+mn-lt"/>
              </a:rPr>
              <a:t> Tracker - linking care quality and cost</a:t>
            </a:r>
          </a:p>
        </p:txBody>
      </p:sp>
      <p:sp>
        <p:nvSpPr>
          <p:cNvPr id="48" name="Text Placeholder 3">
            <a:extLst>
              <a:ext uri="{FF2B5EF4-FFF2-40B4-BE49-F238E27FC236}">
                <a16:creationId xmlns:a16="http://schemas.microsoft.com/office/drawing/2014/main" id="{97E5439F-35A8-4984-B1F3-58CA7243E3A6}"/>
              </a:ext>
            </a:extLst>
          </p:cNvPr>
          <p:cNvSpPr txBox="1">
            <a:spLocks/>
          </p:cNvSpPr>
          <p:nvPr/>
        </p:nvSpPr>
        <p:spPr>
          <a:xfrm>
            <a:off x="231163" y="1020619"/>
            <a:ext cx="8792951" cy="374915"/>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The link between quality and cost has historically been difficult to prove. We have done it.</a:t>
            </a:r>
          </a:p>
          <a:p>
            <a:endParaRPr lang="en-GB" dirty="0"/>
          </a:p>
        </p:txBody>
      </p:sp>
      <p:pic>
        <p:nvPicPr>
          <p:cNvPr id="49" name="Picture 48">
            <a:extLst>
              <a:ext uri="{FF2B5EF4-FFF2-40B4-BE49-F238E27FC236}">
                <a16:creationId xmlns:a16="http://schemas.microsoft.com/office/drawing/2014/main" id="{E09729ED-34B0-4CEA-B0D0-477DF7A2C763}"/>
              </a:ext>
            </a:extLst>
          </p:cNvPr>
          <p:cNvPicPr>
            <a:picLocks noChangeAspect="1"/>
          </p:cNvPicPr>
          <p:nvPr/>
        </p:nvPicPr>
        <p:blipFill>
          <a:blip r:embed="rId3"/>
          <a:stretch>
            <a:fillRect/>
          </a:stretch>
        </p:blipFill>
        <p:spPr>
          <a:xfrm>
            <a:off x="164052" y="1346950"/>
            <a:ext cx="744933" cy="675457"/>
          </a:xfrm>
          <a:prstGeom prst="rect">
            <a:avLst/>
          </a:prstGeom>
        </p:spPr>
      </p:pic>
      <p:sp>
        <p:nvSpPr>
          <p:cNvPr id="50" name="Footer Placeholder 4">
            <a:extLst>
              <a:ext uri="{FF2B5EF4-FFF2-40B4-BE49-F238E27FC236}">
                <a16:creationId xmlns:a16="http://schemas.microsoft.com/office/drawing/2014/main" id="{788A6E23-08D7-42BF-B7D2-74C522608333}"/>
              </a:ext>
            </a:extLst>
          </p:cNvPr>
          <p:cNvSpPr txBox="1">
            <a:spLocks/>
          </p:cNvSpPr>
          <p:nvPr/>
        </p:nvSpPr>
        <p:spPr>
          <a:xfrm>
            <a:off x="3748249" y="68629"/>
            <a:ext cx="3669517" cy="365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lumMod val="50000"/>
                  </a:schemeClr>
                </a:solidFill>
              </a:rPr>
              <a:t>Copyright - All Rights Reserved C2-Ai 2019</a:t>
            </a:r>
          </a:p>
        </p:txBody>
      </p:sp>
      <p:pic>
        <p:nvPicPr>
          <p:cNvPr id="51" name="Picture 50">
            <a:extLst>
              <a:ext uri="{FF2B5EF4-FFF2-40B4-BE49-F238E27FC236}">
                <a16:creationId xmlns:a16="http://schemas.microsoft.com/office/drawing/2014/main" id="{EA27BED7-B06F-4A42-ACF5-C1C4EAD29B87}"/>
              </a:ext>
            </a:extLst>
          </p:cNvPr>
          <p:cNvPicPr>
            <a:picLocks noChangeAspect="1"/>
          </p:cNvPicPr>
          <p:nvPr/>
        </p:nvPicPr>
        <p:blipFill>
          <a:blip r:embed="rId4"/>
          <a:stretch>
            <a:fillRect/>
          </a:stretch>
        </p:blipFill>
        <p:spPr>
          <a:xfrm>
            <a:off x="2753675" y="4427513"/>
            <a:ext cx="3573488" cy="2231409"/>
          </a:xfrm>
          <a:prstGeom prst="rect">
            <a:avLst/>
          </a:prstGeom>
          <a:ln>
            <a:solidFill>
              <a:schemeClr val="bg2">
                <a:lumMod val="90000"/>
              </a:schemeClr>
            </a:solidFill>
          </a:ln>
        </p:spPr>
      </p:pic>
      <p:sp>
        <p:nvSpPr>
          <p:cNvPr id="4" name="Rectangle 3">
            <a:extLst>
              <a:ext uri="{FF2B5EF4-FFF2-40B4-BE49-F238E27FC236}">
                <a16:creationId xmlns:a16="http://schemas.microsoft.com/office/drawing/2014/main" id="{A2CDCBE4-C3C5-447B-B3BF-B936FB0DCC11}"/>
              </a:ext>
            </a:extLst>
          </p:cNvPr>
          <p:cNvSpPr/>
          <p:nvPr/>
        </p:nvSpPr>
        <p:spPr>
          <a:xfrm>
            <a:off x="231163" y="3429000"/>
            <a:ext cx="6096000" cy="1087477"/>
          </a:xfrm>
          <a:prstGeom prst="rect">
            <a:avLst/>
          </a:prstGeom>
        </p:spPr>
        <p:txBody>
          <a:bodyPr>
            <a:spAutoFit/>
          </a:bodyPr>
          <a:lstStyle/>
          <a:p>
            <a:pPr algn="just">
              <a:lnSpc>
                <a:spcPct val="115000"/>
              </a:lnSpc>
              <a:spcAft>
                <a:spcPts val="600"/>
              </a:spcAft>
            </a:pPr>
            <a:r>
              <a:rPr lang="en-GB" sz="1050" b="1" dirty="0">
                <a:solidFill>
                  <a:srgbClr val="222222"/>
                </a:solidFill>
                <a:latin typeface="Calibri" panose="020F0502020204030204" pitchFamily="34" charset="0"/>
                <a:ea typeface="Times New Roman" panose="02020603050405020304" pitchFamily="18" charset="0"/>
                <a:cs typeface="Calibri" panose="020F0502020204030204" pitchFamily="34" charset="0"/>
              </a:rPr>
              <a:t>455 lives saved in our partner hospitals</a:t>
            </a:r>
            <a:endParaRPr lang="en-GB" sz="1050" dirty="0">
              <a:solidFill>
                <a:srgbClr val="222222"/>
              </a:solidFill>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600"/>
              </a:spcAft>
            </a:pPr>
            <a:r>
              <a:rPr lang="en-GB" sz="1050" dirty="0">
                <a:solidFill>
                  <a:srgbClr val="222222"/>
                </a:solidFill>
                <a:latin typeface="Calibri" panose="020F0502020204030204" pitchFamily="34" charset="0"/>
                <a:ea typeface="Times New Roman" panose="02020603050405020304" pitchFamily="18" charset="0"/>
                <a:cs typeface="Calibri" panose="020F0502020204030204" pitchFamily="34" charset="0"/>
              </a:rPr>
              <a:t>To give a view on how effective our systems are, we looked at a recent 12-month period in our partner hospitals in the UK alone.  Improvements made in that period can be equated to saving of 455 lives, nearly 4,000 instances of harm avoided and more than £20m in the direct costs associated with treating those harms.</a:t>
            </a:r>
          </a:p>
        </p:txBody>
      </p:sp>
    </p:spTree>
    <p:extLst>
      <p:ext uri="{BB962C8B-B14F-4D97-AF65-F5344CB8AC3E}">
        <p14:creationId xmlns:p14="http://schemas.microsoft.com/office/powerpoint/2010/main" val="2637988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4261</Words>
  <Application>Microsoft Office PowerPoint</Application>
  <PresentationFormat>Widescreen</PresentationFormat>
  <Paragraphs>375</Paragraphs>
  <Slides>15</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Arial Nova</vt:lpstr>
      <vt:lpstr>Calibri</vt:lpstr>
      <vt:lpstr>Calibri Light</vt:lpstr>
      <vt:lpstr>Gill Sans</vt:lpstr>
      <vt:lpstr>Office Theme</vt:lpstr>
      <vt:lpstr>Acrobat Document</vt:lpstr>
      <vt:lpstr>Problem we are addressing and consequences</vt:lpstr>
      <vt:lpstr>What do we do?</vt:lpstr>
      <vt:lpstr>What are the changes in consequences through using our systems?</vt:lpstr>
      <vt:lpstr>What does that mean for the decision maker (buyer) and patients?</vt:lpstr>
      <vt:lpstr>CRABTM delivers invaluable, risk adjusted outcomes reporting Our monthly and annual reports to boards/clinicians to track progress and highlight issues</vt:lpstr>
      <vt:lpstr>CRABTM delivers invaluable, risk adjusted outcomes reporting Example annual report</vt:lpstr>
      <vt:lpstr>Hospitals need to understand why and how they are different, where there are issues and identify how to fix them We complement existing management tools -</vt:lpstr>
      <vt:lpstr>Scale of the problem  </vt:lpstr>
      <vt:lpstr>PowerPoint Presentation</vt:lpstr>
      <vt:lpstr>PowerPoint Presentation</vt:lpstr>
      <vt:lpstr>PowerPoint Presentation</vt:lpstr>
      <vt:lpstr>PowerPoint Presentation</vt:lpstr>
      <vt:lpstr>Example of the benefits of the work carried out so far.  AKI Case Study – South Tees NHS Foundation Trust, written up by North East and North Cumbria AHSN. *Original Document provided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proposition (high level)</dc:title>
  <dc:creator>Nuala Foley</dc:creator>
  <cp:lastModifiedBy>Claire Bale</cp:lastModifiedBy>
  <cp:revision>57</cp:revision>
  <dcterms:created xsi:type="dcterms:W3CDTF">2019-07-23T15:09:09Z</dcterms:created>
  <dcterms:modified xsi:type="dcterms:W3CDTF">2019-11-07T13:50:06Z</dcterms:modified>
</cp:coreProperties>
</file>